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bg>
      <p:bgPr>
        <a:solidFill>
          <a:srgbClr val="EBEB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大標題文字"/>
          <p:cNvSpPr txBox="1"/>
          <p:nvPr>
            <p:ph type="title"/>
          </p:nvPr>
        </p:nvSpPr>
        <p:spPr>
          <a:xfrm>
            <a:off x="685798" y="1063625"/>
            <a:ext cx="7772403" cy="1470025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12" name="內文層級一…"/>
          <p:cNvSpPr txBox="1"/>
          <p:nvPr>
            <p:ph type="body" sz="quarter" idx="1"/>
          </p:nvPr>
        </p:nvSpPr>
        <p:spPr>
          <a:xfrm>
            <a:off x="1371599" y="2819399"/>
            <a:ext cx="6400802" cy="175260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93" name="內文層級一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94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大標題文字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102" name="內文層級一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03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21" name="內文層級一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bg>
      <p:bgPr>
        <a:solidFill>
          <a:srgbClr val="EBEBE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大標題文字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cap="all" sz="4000"/>
            </a:lvl1pPr>
          </a:lstStyle>
          <a:p>
            <a:pPr/>
            <a:r>
              <a:t>大標題文字</a:t>
            </a:r>
          </a:p>
        </p:txBody>
      </p:sp>
      <p:sp>
        <p:nvSpPr>
          <p:cNvPr id="30" name="內文層級一…"/>
          <p:cNvSpPr txBox="1"/>
          <p:nvPr>
            <p:ph type="body" sz="quarter" idx="1"/>
          </p:nvPr>
        </p:nvSpPr>
        <p:spPr>
          <a:xfrm>
            <a:off x="722312" y="2906713"/>
            <a:ext cx="7772401" cy="15002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1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39" name="內文層級一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0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48" name="內文層級一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76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大標題文字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大標題文字</a:t>
            </a:r>
          </a:p>
        </p:txBody>
      </p:sp>
      <p:sp>
        <p:nvSpPr>
          <p:cNvPr id="58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大標題文字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/>
            <a:r>
              <a:t>大標題文字</a:t>
            </a:r>
          </a:p>
        </p:txBody>
      </p:sp>
      <p:sp>
        <p:nvSpPr>
          <p:cNvPr id="73" name="內文層級一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大標題文字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/>
            <a:r>
              <a:t>大標題文字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內文層級一…"/>
          <p:cNvSpPr txBox="1"/>
          <p:nvPr>
            <p:ph type="body" sz="quarter" idx="1"/>
          </p:nvPr>
        </p:nvSpPr>
        <p:spPr>
          <a:xfrm>
            <a:off x="1792288" y="5367337"/>
            <a:ext cx="5486404" cy="80487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" name="幻燈片編號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大標題文字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大標題文字</a:t>
            </a:r>
          </a:p>
        </p:txBody>
      </p:sp>
      <p:sp>
        <p:nvSpPr>
          <p:cNvPr id="3" name="內文層級一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/>
          <p:nvPr>
            <p:ph type="sldNum" sz="quarter" idx="2"/>
          </p:nvPr>
        </p:nvSpPr>
        <p:spPr>
          <a:xfrm>
            <a:off x="6553200" y="635635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A6A6A6"/>
          </a:solidFill>
          <a:uFillTx/>
          <a:latin typeface="Open Sans"/>
          <a:ea typeface="Open Sans"/>
          <a:cs typeface="Open Sans"/>
          <a:sym typeface="Open San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A6A6A6"/>
          </a:solidFill>
          <a:uFillTx/>
          <a:latin typeface="Open Sans"/>
          <a:ea typeface="Open Sans"/>
          <a:cs typeface="Open Sans"/>
          <a:sym typeface="Open San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A6A6A6"/>
          </a:solidFill>
          <a:uFillTx/>
          <a:latin typeface="Open Sans"/>
          <a:ea typeface="Open Sans"/>
          <a:cs typeface="Open Sans"/>
          <a:sym typeface="Open San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A6A6A6"/>
          </a:solidFill>
          <a:uFillTx/>
          <a:latin typeface="Open Sans"/>
          <a:ea typeface="Open Sans"/>
          <a:cs typeface="Open Sans"/>
          <a:sym typeface="Open San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A6A6A6"/>
          </a:solidFill>
          <a:uFillTx/>
          <a:latin typeface="Open Sans"/>
          <a:ea typeface="Open Sans"/>
          <a:cs typeface="Open Sans"/>
          <a:sym typeface="Open Sans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A6A6A6"/>
          </a:solidFill>
          <a:uFillTx/>
          <a:latin typeface="Open Sans"/>
          <a:ea typeface="Open Sans"/>
          <a:cs typeface="Open Sans"/>
          <a:sym typeface="Open Sans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A6A6A6"/>
          </a:solidFill>
          <a:uFillTx/>
          <a:latin typeface="Open Sans"/>
          <a:ea typeface="Open Sans"/>
          <a:cs typeface="Open Sans"/>
          <a:sym typeface="Open Sans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A6A6A6"/>
          </a:solidFill>
          <a:uFillTx/>
          <a:latin typeface="Open Sans"/>
          <a:ea typeface="Open Sans"/>
          <a:cs typeface="Open Sans"/>
          <a:sym typeface="Open Sans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200" u="none">
          <a:ln>
            <a:noFill/>
          </a:ln>
          <a:solidFill>
            <a:srgbClr val="A6A6A6"/>
          </a:solidFill>
          <a:uFillTx/>
          <a:latin typeface="Open Sans"/>
          <a:ea typeface="Open Sans"/>
          <a:cs typeface="Open Sans"/>
          <a:sym typeface="Open Sans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6"/>
          <p:cNvSpPr txBox="1"/>
          <p:nvPr/>
        </p:nvSpPr>
        <p:spPr>
          <a:xfrm>
            <a:off x="2678425" y="3505198"/>
            <a:ext cx="3702367" cy="1005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2500">
                <a:latin typeface="Open Sans Light"/>
                <a:ea typeface="Open Sans Light"/>
                <a:cs typeface="Open Sans Light"/>
                <a:sym typeface="Open Sans Light"/>
              </a:defRPr>
            </a:pPr>
            <a:r>
              <a:t>繁體網站改版-教育宣導及</a:t>
            </a:r>
            <a:br/>
            <a:r>
              <a:t>專題/活動未來規劃</a:t>
            </a:r>
          </a:p>
        </p:txBody>
      </p:sp>
      <p:pic>
        <p:nvPicPr>
          <p:cNvPr id="113" name="FX110-01.png" descr="FX110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17800" y="2483891"/>
            <a:ext cx="3708400" cy="7747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11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11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119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財經M平方 -數據/總經面教學"/>
          <p:cNvSpPr txBox="1"/>
          <p:nvPr/>
        </p:nvSpPr>
        <p:spPr>
          <a:xfrm>
            <a:off x="547772" y="2293198"/>
            <a:ext cx="4166359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財經M平方 -</a:t>
            </a:r>
            <a:r>
              <a:rPr sz="2100">
                <a:latin typeface="Noto Sans TC Medium"/>
                <a:ea typeface="Noto Sans TC Medium"/>
                <a:cs typeface="Noto Sans TC Medium"/>
                <a:sym typeface="Noto Sans TC Medium"/>
              </a:rPr>
              <a:t>數據/總經面教學</a:t>
            </a:r>
          </a:p>
        </p:txBody>
      </p:sp>
      <p:sp>
        <p:nvSpPr>
          <p:cNvPr id="166" name="鉅亨網 -國際新聞/商品貨幣/各家銀行報告/與交易商合作提供週報"/>
          <p:cNvSpPr txBox="1"/>
          <p:nvPr/>
        </p:nvSpPr>
        <p:spPr>
          <a:xfrm>
            <a:off x="547773" y="3122931"/>
            <a:ext cx="8193148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鉅亨網 -</a:t>
            </a:r>
            <a:r>
              <a:rPr sz="2100">
                <a:latin typeface="Noto Sans TC Medium"/>
                <a:ea typeface="Noto Sans TC Medium"/>
                <a:cs typeface="Noto Sans TC Medium"/>
                <a:sym typeface="Noto Sans TC Medium"/>
              </a:rPr>
              <a:t>國際新聞/商品貨幣/各家銀行報告/與交易商合作提供週報</a:t>
            </a:r>
          </a:p>
        </p:txBody>
      </p:sp>
      <p:sp>
        <p:nvSpPr>
          <p:cNvPr id="167" name="經濟日報 -國際新聞/即時新聞"/>
          <p:cNvSpPr txBox="1"/>
          <p:nvPr/>
        </p:nvSpPr>
        <p:spPr>
          <a:xfrm>
            <a:off x="547774" y="3901864"/>
            <a:ext cx="4098922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經濟日報 -</a:t>
            </a:r>
            <a:r>
              <a:rPr sz="2100">
                <a:latin typeface="Noto Sans TC Medium"/>
                <a:ea typeface="Noto Sans TC Medium"/>
                <a:cs typeface="Noto Sans TC Medium"/>
                <a:sym typeface="Noto Sans TC Medium"/>
              </a:rPr>
              <a:t>國際新聞/即時新聞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119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金十財經 -新聞快訊/自產文章（分析/行情/分享等等)"/>
          <p:cNvSpPr txBox="1"/>
          <p:nvPr/>
        </p:nvSpPr>
        <p:spPr>
          <a:xfrm>
            <a:off x="547774" y="1103630"/>
            <a:ext cx="6801926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金十財經 -</a:t>
            </a:r>
            <a:r>
              <a:rPr sz="2100">
                <a:latin typeface="Noto Sans TC Medium"/>
                <a:ea typeface="Noto Sans TC Medium"/>
                <a:cs typeface="Noto Sans TC Medium"/>
                <a:sym typeface="Noto Sans TC Medium"/>
              </a:rPr>
              <a:t>新聞快訊/自產文章（分析/行情/分享等等)</a:t>
            </a:r>
          </a:p>
        </p:txBody>
      </p:sp>
      <p:sp>
        <p:nvSpPr>
          <p:cNvPr id="170" name="FX678 -新聞發布及分析（各國央行/國際組織/商品等等)"/>
          <p:cNvSpPr txBox="1"/>
          <p:nvPr/>
        </p:nvSpPr>
        <p:spPr>
          <a:xfrm>
            <a:off x="547773" y="1975698"/>
            <a:ext cx="7137968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FX678 -</a:t>
            </a:r>
            <a:r>
              <a:rPr sz="2100">
                <a:latin typeface="Noto Sans TC Medium"/>
                <a:ea typeface="Noto Sans TC Medium"/>
                <a:cs typeface="Noto Sans TC Medium"/>
                <a:sym typeface="Noto Sans TC Medium"/>
              </a:rPr>
              <a:t>新聞發布及分析（各國央行/國際組織/商品等等)</a:t>
            </a:r>
          </a:p>
        </p:txBody>
      </p:sp>
      <p:sp>
        <p:nvSpPr>
          <p:cNvPr id="171" name="FX168 -新聞快訊/行情分析"/>
          <p:cNvSpPr txBox="1"/>
          <p:nvPr/>
        </p:nvSpPr>
        <p:spPr>
          <a:xfrm>
            <a:off x="547772" y="2754631"/>
            <a:ext cx="3738877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FX168 -</a:t>
            </a:r>
            <a:r>
              <a:rPr sz="2100">
                <a:latin typeface="Noto Sans TC Medium"/>
                <a:ea typeface="Noto Sans TC Medium"/>
                <a:cs typeface="Noto Sans TC Medium"/>
                <a:sym typeface="Noto Sans TC Medium"/>
              </a:rPr>
              <a:t>新聞快訊/行情分析</a:t>
            </a:r>
          </a:p>
        </p:txBody>
      </p:sp>
      <p:sp>
        <p:nvSpPr>
          <p:cNvPr id="172" name="彭博社 -分析及行情走勢/未來趨勢新聞"/>
          <p:cNvSpPr txBox="1"/>
          <p:nvPr/>
        </p:nvSpPr>
        <p:spPr>
          <a:xfrm>
            <a:off x="547774" y="3533564"/>
            <a:ext cx="5051422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彭博社 -</a:t>
            </a:r>
            <a:r>
              <a:rPr sz="2100">
                <a:latin typeface="Noto Sans TC Medium"/>
                <a:ea typeface="Noto Sans TC Medium"/>
                <a:cs typeface="Noto Sans TC Medium"/>
                <a:sym typeface="Noto Sans TC Medium"/>
              </a:rPr>
              <a:t>分析及行情走勢/未來趨勢新聞</a:t>
            </a:r>
          </a:p>
        </p:txBody>
      </p:sp>
      <p:sp>
        <p:nvSpPr>
          <p:cNvPr id="173" name="華爾街日報 -國際新聞"/>
          <p:cNvSpPr txBox="1"/>
          <p:nvPr/>
        </p:nvSpPr>
        <p:spPr>
          <a:xfrm>
            <a:off x="547772" y="4312498"/>
            <a:ext cx="3309109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華爾街日報 -</a:t>
            </a:r>
            <a:r>
              <a:rPr sz="2100">
                <a:latin typeface="Noto Sans TC Medium"/>
                <a:ea typeface="Noto Sans TC Medium"/>
                <a:cs typeface="Noto Sans TC Medium"/>
                <a:sym typeface="Noto Sans TC Medium"/>
              </a:rPr>
              <a:t>國際新聞</a:t>
            </a:r>
          </a:p>
        </p:txBody>
      </p:sp>
      <p:sp>
        <p:nvSpPr>
          <p:cNvPr id="174" name="Trading view -線上交易工具（即時報價/技術分析）"/>
          <p:cNvSpPr txBox="1"/>
          <p:nvPr/>
        </p:nvSpPr>
        <p:spPr>
          <a:xfrm>
            <a:off x="547773" y="5091431"/>
            <a:ext cx="7512682" cy="662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Trading view -</a:t>
            </a:r>
            <a:r>
              <a:rPr sz="2100">
                <a:latin typeface="Noto Sans TC Medium"/>
                <a:ea typeface="Noto Sans TC Medium"/>
                <a:cs typeface="Noto Sans TC Medium"/>
                <a:sym typeface="Noto Sans TC Medium"/>
              </a:rPr>
              <a:t>線上交易工具（即時報價/技術分析）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DDDDD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我們可以…"/>
          <p:cNvSpPr txBox="1"/>
          <p:nvPr/>
        </p:nvSpPr>
        <p:spPr>
          <a:xfrm>
            <a:off x="1834514" y="1503679"/>
            <a:ext cx="5474967" cy="3850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cap="all" sz="10000">
                <a:solidFill>
                  <a:srgbClr val="081757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我們可以</a:t>
            </a:r>
          </a:p>
          <a:p>
            <a:pPr>
              <a:defRPr cap="all" sz="10000">
                <a:solidFill>
                  <a:srgbClr val="081757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怎麼做...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Text Box 7"/>
          <p:cNvSpPr txBox="1"/>
          <p:nvPr/>
        </p:nvSpPr>
        <p:spPr>
          <a:xfrm>
            <a:off x="473312" y="1155066"/>
            <a:ext cx="387937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algn="ctr" defTabSz="1088232">
              <a:defRPr b="1" spc="-150" sz="3200">
                <a:solidFill>
                  <a:srgbClr val="08175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1.監管機構的實時更新</a:t>
            </a:r>
          </a:p>
        </p:txBody>
      </p:sp>
      <p:sp>
        <p:nvSpPr>
          <p:cNvPr id="179" name="Text Box 7"/>
          <p:cNvSpPr txBox="1"/>
          <p:nvPr/>
        </p:nvSpPr>
        <p:spPr>
          <a:xfrm>
            <a:off x="833961" y="1847213"/>
            <a:ext cx="5748463" cy="401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最新公告/補償計畫/執照類別/訪談</a:t>
            </a:r>
          </a:p>
        </p:txBody>
      </p:sp>
      <p:sp>
        <p:nvSpPr>
          <p:cNvPr id="180" name="Text Box 7"/>
          <p:cNvSpPr txBox="1"/>
          <p:nvPr/>
        </p:nvSpPr>
        <p:spPr>
          <a:xfrm>
            <a:off x="393020" y="209478"/>
            <a:ext cx="9170084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3000">
                <a:solidFill>
                  <a:srgbClr val="FFFFFF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lvl1pPr>
          </a:lstStyle>
          <a:p>
            <a:pPr/>
            <a:r>
              <a:t>FX110 未來規劃-專欄文章</a:t>
            </a:r>
          </a:p>
        </p:txBody>
      </p:sp>
      <p:sp>
        <p:nvSpPr>
          <p:cNvPr id="181" name="Text Box 7"/>
          <p:cNvSpPr txBox="1"/>
          <p:nvPr/>
        </p:nvSpPr>
        <p:spPr>
          <a:xfrm>
            <a:off x="859361" y="3059221"/>
            <a:ext cx="6162568" cy="419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091758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2B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-後續可做資源交換（可跟Yahoo新聞或鉅亨網）</a:t>
            </a:r>
          </a:p>
        </p:txBody>
      </p:sp>
      <p:sp>
        <p:nvSpPr>
          <p:cNvPr id="182" name="Text Box 7"/>
          <p:cNvSpPr txBox="1"/>
          <p:nvPr/>
        </p:nvSpPr>
        <p:spPr>
          <a:xfrm>
            <a:off x="859361" y="4363372"/>
            <a:ext cx="6162568" cy="838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091759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2C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-提供投資用戶觀看更多與交易商相關等資訊，並</a:t>
            </a:r>
            <a:r>
              <a:rPr>
                <a:solidFill>
                  <a:schemeClr val="accent6"/>
                </a:solidFill>
              </a:rPr>
              <a:t>提</a:t>
            </a:r>
            <a:endParaRPr>
              <a:solidFill>
                <a:schemeClr val="accent6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chemeClr val="accent6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       高瀏覽量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8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 Box 7"/>
          <p:cNvSpPr txBox="1"/>
          <p:nvPr/>
        </p:nvSpPr>
        <p:spPr>
          <a:xfrm>
            <a:off x="351024" y="1113014"/>
            <a:ext cx="3612402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algn="ctr" defTabSz="1088232">
              <a:defRPr b="1" spc="-150" sz="3200">
                <a:solidFill>
                  <a:srgbClr val="08175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2.各國政經決策</a:t>
            </a:r>
          </a:p>
        </p:txBody>
      </p:sp>
      <p:sp>
        <p:nvSpPr>
          <p:cNvPr id="185" name="Text Box 7"/>
          <p:cNvSpPr txBox="1"/>
          <p:nvPr/>
        </p:nvSpPr>
        <p:spPr>
          <a:xfrm>
            <a:off x="1028695" y="2314717"/>
            <a:ext cx="5264522" cy="401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美國/歐盟/英國/澳洲...等等</a:t>
            </a:r>
          </a:p>
        </p:txBody>
      </p:sp>
      <p:sp>
        <p:nvSpPr>
          <p:cNvPr id="186" name="Text Box 7"/>
          <p:cNvSpPr txBox="1"/>
          <p:nvPr/>
        </p:nvSpPr>
        <p:spPr>
          <a:xfrm>
            <a:off x="393020" y="209478"/>
            <a:ext cx="9170084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3000">
                <a:solidFill>
                  <a:srgbClr val="FFFFFF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lvl1pPr>
          </a:lstStyle>
          <a:p>
            <a:pPr/>
            <a:r>
              <a:t>FX110 未來規劃-專欄文章</a:t>
            </a:r>
          </a:p>
        </p:txBody>
      </p:sp>
      <p:sp>
        <p:nvSpPr>
          <p:cNvPr id="187" name="Text Box 7"/>
          <p:cNvSpPr txBox="1"/>
          <p:nvPr/>
        </p:nvSpPr>
        <p:spPr>
          <a:xfrm>
            <a:off x="1003294" y="1813348"/>
            <a:ext cx="3852029" cy="401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主要以大國政策發布為主</a:t>
            </a:r>
          </a:p>
        </p:txBody>
      </p:sp>
      <p:sp>
        <p:nvSpPr>
          <p:cNvPr id="188" name="Text Box 7"/>
          <p:cNvSpPr txBox="1"/>
          <p:nvPr/>
        </p:nvSpPr>
        <p:spPr>
          <a:xfrm>
            <a:off x="1049861" y="3300519"/>
            <a:ext cx="6162568" cy="419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091758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2B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-後續可做資源交換（可跟Yahoo新聞或鉅亨網）</a:t>
            </a:r>
          </a:p>
        </p:txBody>
      </p:sp>
      <p:sp>
        <p:nvSpPr>
          <p:cNvPr id="189" name="Text Box 7"/>
          <p:cNvSpPr txBox="1"/>
          <p:nvPr/>
        </p:nvSpPr>
        <p:spPr>
          <a:xfrm>
            <a:off x="1049861" y="4604670"/>
            <a:ext cx="6162568" cy="838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091759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2C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-提供投資用戶觀看更多與交易商相關等資訊，並</a:t>
            </a:r>
            <a:r>
              <a:rPr>
                <a:solidFill>
                  <a:schemeClr val="accent6"/>
                </a:solidFill>
              </a:rPr>
              <a:t>提</a:t>
            </a:r>
            <a:endParaRPr>
              <a:solidFill>
                <a:schemeClr val="accent6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chemeClr val="accent6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       高瀏覽量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 Box 7"/>
          <p:cNvSpPr txBox="1"/>
          <p:nvPr/>
        </p:nvSpPr>
        <p:spPr>
          <a:xfrm>
            <a:off x="664291" y="1113014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08175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3.大數據發佈（經濟數據）</a:t>
            </a:r>
          </a:p>
        </p:txBody>
      </p:sp>
      <p:sp>
        <p:nvSpPr>
          <p:cNvPr id="192" name="Text Box 7"/>
          <p:cNvSpPr txBox="1"/>
          <p:nvPr/>
        </p:nvSpPr>
        <p:spPr>
          <a:xfrm>
            <a:off x="1028694" y="1874451"/>
            <a:ext cx="6027103" cy="337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GDP/CPI/PPI/PEC/PMI/NFP</a:t>
            </a:r>
          </a:p>
        </p:txBody>
      </p:sp>
      <p:sp>
        <p:nvSpPr>
          <p:cNvPr id="193" name="Text Box 7"/>
          <p:cNvSpPr txBox="1"/>
          <p:nvPr/>
        </p:nvSpPr>
        <p:spPr>
          <a:xfrm>
            <a:off x="393020" y="209478"/>
            <a:ext cx="9170084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3000">
                <a:solidFill>
                  <a:srgbClr val="FFFFFF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lvl1pPr>
          </a:lstStyle>
          <a:p>
            <a:pPr/>
            <a:r>
              <a:t>FX110 未來規劃-專欄文章</a:t>
            </a:r>
          </a:p>
        </p:txBody>
      </p:sp>
      <p:sp>
        <p:nvSpPr>
          <p:cNvPr id="194" name="Text Box 7"/>
          <p:cNvSpPr txBox="1"/>
          <p:nvPr/>
        </p:nvSpPr>
        <p:spPr>
          <a:xfrm>
            <a:off x="960961" y="2690921"/>
            <a:ext cx="6162568" cy="825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091758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2B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-可</a:t>
            </a:r>
            <a:r>
              <a:rPr>
                <a:solidFill>
                  <a:schemeClr val="accent6"/>
                </a:solidFill>
                <a:latin typeface="+mn-lt"/>
                <a:ea typeface="+mn-ea"/>
                <a:cs typeface="+mn-cs"/>
                <a:sym typeface="Calibri"/>
              </a:rPr>
              <a:t>置入各交易商的分析師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，讓交易商們可自由展現</a:t>
            </a:r>
            <a:endParaRPr>
              <a:solidFill>
                <a:srgbClr val="888888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      自家實力及專業（不能喊單拉客，只能分析）</a:t>
            </a:r>
          </a:p>
        </p:txBody>
      </p:sp>
      <p:sp>
        <p:nvSpPr>
          <p:cNvPr id="195" name="Text Box 7"/>
          <p:cNvSpPr txBox="1"/>
          <p:nvPr/>
        </p:nvSpPr>
        <p:spPr>
          <a:xfrm>
            <a:off x="960961" y="3995072"/>
            <a:ext cx="6162568" cy="825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091759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2C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-提供用戶觀看重要經濟數據並可觀看各個分析師的</a:t>
            </a:r>
            <a:endParaRPr>
              <a:solidFill>
                <a:srgbClr val="888888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      分析，也提供用戶發表自己的看法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 Box 7"/>
          <p:cNvSpPr txBox="1"/>
          <p:nvPr/>
        </p:nvSpPr>
        <p:spPr>
          <a:xfrm>
            <a:off x="664291" y="1113014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08175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4.外匯名人堂</a:t>
            </a:r>
          </a:p>
        </p:txBody>
      </p:sp>
      <p:sp>
        <p:nvSpPr>
          <p:cNvPr id="198" name="Text Box 7"/>
          <p:cNvSpPr txBox="1"/>
          <p:nvPr/>
        </p:nvSpPr>
        <p:spPr>
          <a:xfrm>
            <a:off x="393020" y="209478"/>
            <a:ext cx="9170084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3000">
                <a:solidFill>
                  <a:srgbClr val="FFFFFF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lvl1pPr>
          </a:lstStyle>
          <a:p>
            <a:pPr/>
            <a:r>
              <a:t>FX110 未來規劃-專欄文章</a:t>
            </a:r>
          </a:p>
        </p:txBody>
      </p:sp>
      <p:sp>
        <p:nvSpPr>
          <p:cNvPr id="199" name="Text Box 7"/>
          <p:cNvSpPr txBox="1"/>
          <p:nvPr/>
        </p:nvSpPr>
        <p:spPr>
          <a:xfrm>
            <a:off x="1003294" y="1813348"/>
            <a:ext cx="6162569" cy="401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主要以</a:t>
            </a:r>
            <a:r>
              <a:rPr>
                <a:solidFill>
                  <a:schemeClr val="accent6"/>
                </a:solidFill>
              </a:rPr>
              <a:t>國際外匯投資客</a:t>
            </a:r>
            <a:r>
              <a:t>的專欄報導為主</a:t>
            </a:r>
          </a:p>
        </p:txBody>
      </p:sp>
      <p:sp>
        <p:nvSpPr>
          <p:cNvPr id="200" name="Text Box 7"/>
          <p:cNvSpPr txBox="1"/>
          <p:nvPr/>
        </p:nvSpPr>
        <p:spPr>
          <a:xfrm>
            <a:off x="1003294" y="2609213"/>
            <a:ext cx="6162569" cy="1231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091758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2B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-以國際性質為主軸，並且後續可為</a:t>
            </a:r>
            <a:r>
              <a:rPr>
                <a:solidFill>
                  <a:schemeClr val="accent6"/>
                </a:solidFill>
                <a:latin typeface="+mn-lt"/>
                <a:ea typeface="+mn-ea"/>
                <a:cs typeface="+mn-cs"/>
                <a:sym typeface="Calibri"/>
              </a:rPr>
              <a:t>交易商置入kol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，  </a:t>
            </a:r>
            <a:endParaRPr>
              <a:solidFill>
                <a:srgbClr val="888888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     並可帶入我司</a:t>
            </a:r>
            <a:r>
              <a:rPr>
                <a:solidFill>
                  <a:schemeClr val="accent6"/>
                </a:solidFill>
              </a:rPr>
              <a:t>牛人榜</a:t>
            </a:r>
            <a:r>
              <a:t>及</a:t>
            </a:r>
            <a:r>
              <a:rPr>
                <a:solidFill>
                  <a:schemeClr val="accent6"/>
                </a:solidFill>
              </a:rPr>
              <a:t>置入台灣財經老師</a:t>
            </a:r>
            <a:r>
              <a:t>，也可抹</a:t>
            </a: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     消陸資等顧慮</a:t>
            </a:r>
          </a:p>
        </p:txBody>
      </p:sp>
      <p:sp>
        <p:nvSpPr>
          <p:cNvPr id="201" name="Text Box 7"/>
          <p:cNvSpPr txBox="1"/>
          <p:nvPr/>
        </p:nvSpPr>
        <p:spPr>
          <a:xfrm>
            <a:off x="1003294" y="4319482"/>
            <a:ext cx="6162569" cy="825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091759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2C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-提供用戶對於外匯的認識並提倡某些關鍵字吸引更</a:t>
            </a:r>
            <a:endParaRPr>
              <a:solidFill>
                <a:srgbClr val="888888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     多用戶觀看，</a:t>
            </a:r>
            <a:r>
              <a:rPr>
                <a:solidFill>
                  <a:schemeClr val="accent6"/>
                </a:solidFill>
              </a:rPr>
              <a:t>提高瀏覽量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 Box 7"/>
          <p:cNvSpPr txBox="1"/>
          <p:nvPr/>
        </p:nvSpPr>
        <p:spPr>
          <a:xfrm>
            <a:off x="664291" y="1526540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08175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5.商品類別</a:t>
            </a:r>
          </a:p>
        </p:txBody>
      </p:sp>
      <p:sp>
        <p:nvSpPr>
          <p:cNvPr id="204" name="Text Box 7"/>
          <p:cNvSpPr txBox="1"/>
          <p:nvPr/>
        </p:nvSpPr>
        <p:spPr>
          <a:xfrm>
            <a:off x="393020" y="209478"/>
            <a:ext cx="9170084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3000">
                <a:solidFill>
                  <a:srgbClr val="FFFFFF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lvl1pPr>
          </a:lstStyle>
          <a:p>
            <a:pPr/>
            <a:r>
              <a:t>FX110 未來規劃-專欄文章</a:t>
            </a:r>
          </a:p>
        </p:txBody>
      </p:sp>
      <p:sp>
        <p:nvSpPr>
          <p:cNvPr id="205" name="Text Box 7"/>
          <p:cNvSpPr txBox="1"/>
          <p:nvPr/>
        </p:nvSpPr>
        <p:spPr>
          <a:xfrm>
            <a:off x="1003294" y="2226874"/>
            <a:ext cx="6162569" cy="401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與大數據發布相同操作模式</a:t>
            </a:r>
          </a:p>
        </p:txBody>
      </p:sp>
      <p:sp>
        <p:nvSpPr>
          <p:cNvPr id="206" name="Text Box 7"/>
          <p:cNvSpPr txBox="1"/>
          <p:nvPr/>
        </p:nvSpPr>
        <p:spPr>
          <a:xfrm>
            <a:off x="664291" y="3120390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08175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6.國際組織</a:t>
            </a:r>
          </a:p>
        </p:txBody>
      </p:sp>
      <p:sp>
        <p:nvSpPr>
          <p:cNvPr id="207" name="Text Box 7"/>
          <p:cNvSpPr txBox="1"/>
          <p:nvPr/>
        </p:nvSpPr>
        <p:spPr>
          <a:xfrm>
            <a:off x="664291" y="4714240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08175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7.市場情緒</a:t>
            </a:r>
          </a:p>
        </p:txBody>
      </p:sp>
      <p:sp>
        <p:nvSpPr>
          <p:cNvPr id="208" name="Text Box 7"/>
          <p:cNvSpPr txBox="1"/>
          <p:nvPr/>
        </p:nvSpPr>
        <p:spPr>
          <a:xfrm>
            <a:off x="1003294" y="5465374"/>
            <a:ext cx="6162569" cy="7569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與散戶們的投資情緒相關，後期可製作數據化圖表，也可綁定匯聊進行即時聊天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3" grpId="1"/>
      <p:bldP build="whole" bldLvl="1" animBg="1" rev="0" advAuto="0" spid="206" grpId="2"/>
      <p:bldP build="whole" bldLvl="1" animBg="1" rev="0" advAuto="0" spid="207" grpId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 Box 7"/>
          <p:cNvSpPr txBox="1"/>
          <p:nvPr/>
        </p:nvSpPr>
        <p:spPr>
          <a:xfrm>
            <a:off x="664291" y="2018276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08175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8.換匯（買外幣存摺）</a:t>
            </a:r>
          </a:p>
        </p:txBody>
      </p:sp>
      <p:sp>
        <p:nvSpPr>
          <p:cNvPr id="211" name="Text Box 7"/>
          <p:cNvSpPr txBox="1"/>
          <p:nvPr/>
        </p:nvSpPr>
        <p:spPr>
          <a:xfrm>
            <a:off x="393020" y="209478"/>
            <a:ext cx="9170084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3000">
                <a:solidFill>
                  <a:srgbClr val="FFFFFF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lvl1pPr>
          </a:lstStyle>
          <a:p>
            <a:pPr/>
            <a:r>
              <a:t>FX110 未來規劃-專欄文章</a:t>
            </a:r>
          </a:p>
        </p:txBody>
      </p:sp>
      <p:sp>
        <p:nvSpPr>
          <p:cNvPr id="212" name="Text Box 7"/>
          <p:cNvSpPr txBox="1"/>
          <p:nvPr/>
        </p:nvSpPr>
        <p:spPr>
          <a:xfrm>
            <a:off x="1003294" y="2718610"/>
            <a:ext cx="6162569" cy="1214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-主要以</a:t>
            </a:r>
            <a:r>
              <a:rPr b="1">
                <a:solidFill>
                  <a:schemeClr val="accent6"/>
                </a:solidFill>
              </a:rPr>
              <a:t>台幣換外幣</a:t>
            </a:r>
            <a:r>
              <a:t>為主的專欄報導為主</a:t>
            </a: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-挑選熱門換匯貨幣</a:t>
            </a: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-目的：更貼近台灣用戶並藉此讓台灣更了解外匯</a:t>
            </a:r>
          </a:p>
        </p:txBody>
      </p:sp>
      <p:sp>
        <p:nvSpPr>
          <p:cNvPr id="213" name="Text Box 7"/>
          <p:cNvSpPr txBox="1"/>
          <p:nvPr/>
        </p:nvSpPr>
        <p:spPr>
          <a:xfrm>
            <a:off x="1117594" y="4255524"/>
            <a:ext cx="6162569" cy="825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091759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2C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-提供用戶對於外匯的認識並提倡某些關鍵字吸引更</a:t>
            </a:r>
            <a:endParaRPr>
              <a:solidFill>
                <a:srgbClr val="888888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     多用戶觀看，</a:t>
            </a:r>
            <a:r>
              <a:rPr>
                <a:solidFill>
                  <a:schemeClr val="accent6"/>
                </a:solidFill>
              </a:rPr>
              <a:t>提高瀏覽量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 Box 7"/>
          <p:cNvSpPr txBox="1"/>
          <p:nvPr/>
        </p:nvSpPr>
        <p:spPr>
          <a:xfrm>
            <a:off x="393020" y="209478"/>
            <a:ext cx="9170084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3000">
                <a:solidFill>
                  <a:srgbClr val="FFFFFF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lvl1pPr>
          </a:lstStyle>
          <a:p>
            <a:pPr/>
            <a:r>
              <a:t>FX110 未來規劃-專欄文章</a:t>
            </a:r>
          </a:p>
        </p:txBody>
      </p:sp>
      <p:sp>
        <p:nvSpPr>
          <p:cNvPr id="216" name="Text Box 7"/>
          <p:cNvSpPr txBox="1"/>
          <p:nvPr/>
        </p:nvSpPr>
        <p:spPr>
          <a:xfrm>
            <a:off x="664291" y="1926729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08175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9.財經生活</a:t>
            </a:r>
          </a:p>
        </p:txBody>
      </p:sp>
      <p:sp>
        <p:nvSpPr>
          <p:cNvPr id="217" name="Text Box 7"/>
          <p:cNvSpPr txBox="1"/>
          <p:nvPr/>
        </p:nvSpPr>
        <p:spPr>
          <a:xfrm>
            <a:off x="1003294" y="2717801"/>
            <a:ext cx="7296243" cy="1214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-主要以</a:t>
            </a:r>
            <a:r>
              <a:rPr b="1">
                <a:solidFill>
                  <a:schemeClr val="accent6"/>
                </a:solidFill>
              </a:rPr>
              <a:t>國際新聞影響台灣民生生活</a:t>
            </a:r>
            <a:r>
              <a:t>為主的專欄報導為主</a:t>
            </a: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（舉例：OPEC增產，台灣加油有感）</a:t>
            </a: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-目的：用生活的角度切入，更貼近台灣用戶並藉此產生共鳴</a:t>
            </a:r>
          </a:p>
        </p:txBody>
      </p:sp>
      <p:sp>
        <p:nvSpPr>
          <p:cNvPr id="218" name="Text Box 7"/>
          <p:cNvSpPr txBox="1"/>
          <p:nvPr/>
        </p:nvSpPr>
        <p:spPr>
          <a:xfrm>
            <a:off x="1117594" y="4207370"/>
            <a:ext cx="6162569" cy="825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091759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pPr>
            <a:r>
              <a:t>2C</a:t>
            </a:r>
            <a:r>
              <a:rPr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rPr>
              <a:t>-提供用戶對於外匯的認識並提倡某些關鍵字吸引更</a:t>
            </a:r>
            <a:endParaRPr>
              <a:solidFill>
                <a:srgbClr val="888888"/>
              </a:solidFill>
            </a:endParaRPr>
          </a:p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     多用戶觀看，</a:t>
            </a:r>
            <a:r>
              <a:rPr>
                <a:solidFill>
                  <a:schemeClr val="accent6"/>
                </a:solidFill>
              </a:rPr>
              <a:t>提高瀏覽量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119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在地化?"/>
          <p:cNvSpPr txBox="1"/>
          <p:nvPr/>
        </p:nvSpPr>
        <p:spPr>
          <a:xfrm>
            <a:off x="2274570" y="2443482"/>
            <a:ext cx="4594857" cy="197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cap="all" sz="10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lvl1pPr>
          </a:lstStyle>
          <a:p>
            <a:pPr/>
            <a:r>
              <a:t>在地化?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矩形"/>
          <p:cNvSpPr/>
          <p:nvPr/>
        </p:nvSpPr>
        <p:spPr>
          <a:xfrm>
            <a:off x="-76200" y="1113182"/>
            <a:ext cx="9435042" cy="4809766"/>
          </a:xfrm>
          <a:prstGeom prst="rect">
            <a:avLst/>
          </a:prstGeom>
          <a:solidFill>
            <a:srgbClr val="08175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221" name="Text Box 7"/>
          <p:cNvSpPr txBox="1"/>
          <p:nvPr/>
        </p:nvSpPr>
        <p:spPr>
          <a:xfrm>
            <a:off x="664291" y="2210389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DDDDD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1.親子教室</a:t>
            </a:r>
          </a:p>
        </p:txBody>
      </p:sp>
      <p:sp>
        <p:nvSpPr>
          <p:cNvPr id="222" name="Text Box 7"/>
          <p:cNvSpPr txBox="1"/>
          <p:nvPr/>
        </p:nvSpPr>
        <p:spPr>
          <a:xfrm>
            <a:off x="393020" y="209478"/>
            <a:ext cx="9170084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3000">
                <a:solidFill>
                  <a:srgbClr val="FFFFFF"/>
                </a:solidFill>
                <a:latin typeface="Noto Sans TC Bold"/>
                <a:ea typeface="Noto Sans TC Bold"/>
                <a:cs typeface="Noto Sans TC Bold"/>
                <a:sym typeface="Noto Sans TC Bold"/>
              </a:defRPr>
            </a:lvl1pPr>
          </a:lstStyle>
          <a:p>
            <a:pPr/>
            <a:r>
              <a:t>FX110 未來規劃-活動（異業合作）</a:t>
            </a:r>
          </a:p>
        </p:txBody>
      </p:sp>
      <p:sp>
        <p:nvSpPr>
          <p:cNvPr id="223" name="Text Box 7"/>
          <p:cNvSpPr txBox="1"/>
          <p:nvPr/>
        </p:nvSpPr>
        <p:spPr>
          <a:xfrm>
            <a:off x="2671230" y="2358557"/>
            <a:ext cx="6162565" cy="401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主要以</a:t>
            </a:r>
            <a:r>
              <a:rPr>
                <a:solidFill>
                  <a:schemeClr val="accent6"/>
                </a:solidFill>
              </a:rPr>
              <a:t>家庭主婦</a:t>
            </a:r>
            <a:r>
              <a:t>為主</a:t>
            </a:r>
          </a:p>
        </p:txBody>
      </p:sp>
      <p:sp>
        <p:nvSpPr>
          <p:cNvPr id="224" name="Text Box 7"/>
          <p:cNvSpPr txBox="1"/>
          <p:nvPr/>
        </p:nvSpPr>
        <p:spPr>
          <a:xfrm>
            <a:off x="664291" y="2870789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DDDDD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2.旅遊業</a:t>
            </a:r>
          </a:p>
        </p:txBody>
      </p:sp>
      <p:sp>
        <p:nvSpPr>
          <p:cNvPr id="225" name="Text Box 7"/>
          <p:cNvSpPr txBox="1"/>
          <p:nvPr/>
        </p:nvSpPr>
        <p:spPr>
          <a:xfrm>
            <a:off x="664291" y="3539656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DDDDD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3.學校</a:t>
            </a:r>
          </a:p>
        </p:txBody>
      </p:sp>
      <p:sp>
        <p:nvSpPr>
          <p:cNvPr id="226" name="Text Box 7"/>
          <p:cNvSpPr txBox="1"/>
          <p:nvPr/>
        </p:nvSpPr>
        <p:spPr>
          <a:xfrm>
            <a:off x="664291" y="4208521"/>
            <a:ext cx="5922456" cy="617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b="1" spc="-150" sz="3200">
                <a:solidFill>
                  <a:srgbClr val="DDDDD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pPr/>
            <a:r>
              <a:t>4.本地銀行</a:t>
            </a:r>
          </a:p>
        </p:txBody>
      </p:sp>
      <p:sp>
        <p:nvSpPr>
          <p:cNvPr id="227" name="Text Box 7"/>
          <p:cNvSpPr txBox="1"/>
          <p:nvPr/>
        </p:nvSpPr>
        <p:spPr>
          <a:xfrm>
            <a:off x="2671230" y="2949107"/>
            <a:ext cx="6162565" cy="401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可以串連我司欄目，並闡述</a:t>
            </a:r>
            <a:r>
              <a:rPr>
                <a:solidFill>
                  <a:schemeClr val="accent6"/>
                </a:solidFill>
              </a:rPr>
              <a:t>換匯/買外幣的知識</a:t>
            </a:r>
          </a:p>
        </p:txBody>
      </p:sp>
      <p:sp>
        <p:nvSpPr>
          <p:cNvPr id="228" name="Text Box 7"/>
          <p:cNvSpPr txBox="1"/>
          <p:nvPr/>
        </p:nvSpPr>
        <p:spPr>
          <a:xfrm>
            <a:off x="2671230" y="3647606"/>
            <a:ext cx="6162565" cy="401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/>
          <a:p>
            <a:pPr>
              <a:spcBef>
                <a:spcPts val="400"/>
              </a:spcBef>
              <a:defRPr sz="2000">
                <a:solidFill>
                  <a:srgbClr val="888888"/>
                </a:solidFill>
              </a:defRPr>
            </a:pPr>
            <a:r>
              <a:t>可以串連我司欄目，並</a:t>
            </a:r>
            <a:r>
              <a:rPr>
                <a:solidFill>
                  <a:schemeClr val="accent6"/>
                </a:solidFill>
              </a:rPr>
              <a:t>闡述外匯保證金及監管的知識</a:t>
            </a:r>
          </a:p>
        </p:txBody>
      </p:sp>
      <p:sp>
        <p:nvSpPr>
          <p:cNvPr id="229" name="Text Box 7"/>
          <p:cNvSpPr txBox="1"/>
          <p:nvPr/>
        </p:nvSpPr>
        <p:spPr>
          <a:xfrm>
            <a:off x="2671230" y="4316471"/>
            <a:ext cx="6162565" cy="401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>
              <a:spcBef>
                <a:spcPts val="400"/>
              </a:spcBef>
              <a:defRPr sz="2000">
                <a:solidFill>
                  <a:srgbClr val="888888"/>
                </a:solidFill>
              </a:defRPr>
            </a:lvl1pPr>
          </a:lstStyle>
          <a:p>
            <a:pPr/>
            <a:r>
              <a:t>舉辦國際型的技術交流會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Class="entr" nodeType="after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Class="entr" nodeType="after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Class="entr" nodeType="after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6" grpId="4"/>
      <p:bldP build="whole" bldLvl="1" animBg="1" rev="0" advAuto="0" spid="225" grpId="3"/>
      <p:bldP build="whole" bldLvl="1" animBg="1" rev="0" advAuto="0" spid="221" grpId="1"/>
      <p:bldP build="whole" bldLvl="1" animBg="1" rev="0" advAuto="0" spid="224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8175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Oval 1"/>
          <p:cNvSpPr/>
          <p:nvPr/>
        </p:nvSpPr>
        <p:spPr>
          <a:xfrm>
            <a:off x="3200400" y="1828800"/>
            <a:ext cx="2667000" cy="2667000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32" name="Text Box 10"/>
          <p:cNvSpPr txBox="1"/>
          <p:nvPr/>
        </p:nvSpPr>
        <p:spPr>
          <a:xfrm>
            <a:off x="3390898" y="2723718"/>
            <a:ext cx="2608886" cy="871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2859" tIns="22859" rIns="22859" bIns="22859">
            <a:spAutoFit/>
          </a:bodyPr>
          <a:lstStyle>
            <a:lvl1pPr defTabSz="1088232">
              <a:defRPr sz="54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pPr/>
            <a:r>
              <a:t>Thanks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83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83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83"/>
                            </p:stCondLst>
                            <p:childTnLst>
                              <p:par>
                                <p:cTn id="10" presetClass="entr" nodeType="after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683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83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1" grpId="1"/>
      <p:bldP build="whole" bldLvl="1" animBg="1" rev="0" advAuto="0" spid="23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119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特色化?"/>
          <p:cNvSpPr txBox="1"/>
          <p:nvPr/>
        </p:nvSpPr>
        <p:spPr>
          <a:xfrm>
            <a:off x="2274570" y="2443482"/>
            <a:ext cx="4594857" cy="197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cap="all" sz="10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lvl1pPr>
          </a:lstStyle>
          <a:p>
            <a:pPr/>
            <a:r>
              <a:t>特色化?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119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未來佈局?"/>
          <p:cNvSpPr txBox="1"/>
          <p:nvPr/>
        </p:nvSpPr>
        <p:spPr>
          <a:xfrm>
            <a:off x="1639570" y="2443482"/>
            <a:ext cx="5864857" cy="197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cap="all" sz="10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lvl1pPr>
          </a:lstStyle>
          <a:p>
            <a:pPr/>
            <a:r>
              <a:t>未來佈局?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119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我怎麼…"/>
          <p:cNvSpPr txBox="1"/>
          <p:nvPr/>
        </p:nvSpPr>
        <p:spPr>
          <a:xfrm>
            <a:off x="2469517" y="1503679"/>
            <a:ext cx="4204967" cy="3850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cap="all" sz="10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我怎麼</a:t>
            </a:r>
          </a:p>
          <a:p>
            <a:pPr>
              <a:defRPr cap="all" sz="10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發想...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119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1.我們是全球最大的外匯資訊媒體…"/>
          <p:cNvSpPr txBox="1"/>
          <p:nvPr/>
        </p:nvSpPr>
        <p:spPr>
          <a:xfrm>
            <a:off x="1626425" y="2697481"/>
            <a:ext cx="5891146" cy="1463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1.我們是全球最大的外匯資訊媒體</a:t>
            </a:r>
          </a:p>
          <a:p>
            <a:pPr algn="ctr"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2.核心主軸為外匯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119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目前簡網已知欄目…"/>
          <p:cNvSpPr txBox="1"/>
          <p:nvPr/>
        </p:nvSpPr>
        <p:spPr>
          <a:xfrm>
            <a:off x="3333307" y="2058670"/>
            <a:ext cx="3239386" cy="2740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lnSpc>
                <a:spcPct val="140000"/>
              </a:lnSpc>
              <a:defRPr cap="all" sz="3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目前簡網已知欄目</a:t>
            </a:r>
          </a:p>
          <a:p>
            <a:pPr>
              <a:lnSpc>
                <a:spcPct val="140000"/>
              </a:lnSpc>
              <a:defRPr cap="all" sz="1900">
                <a:solidFill>
                  <a:srgbClr val="FFFFFF"/>
                </a:solidFill>
                <a:latin typeface="Noto Sans TC Medium"/>
                <a:ea typeface="Noto Sans TC Medium"/>
                <a:cs typeface="Noto Sans TC Medium"/>
                <a:sym typeface="Noto Sans TC Medium"/>
              </a:defRPr>
            </a:pPr>
            <a:r>
              <a:t>-曝光黑平台</a:t>
            </a:r>
          </a:p>
          <a:p>
            <a:pPr>
              <a:lnSpc>
                <a:spcPct val="140000"/>
              </a:lnSpc>
              <a:defRPr cap="all" sz="1900">
                <a:solidFill>
                  <a:srgbClr val="FFFFFF"/>
                </a:solidFill>
                <a:latin typeface="Noto Sans TC Medium"/>
                <a:ea typeface="Noto Sans TC Medium"/>
                <a:cs typeface="Noto Sans TC Medium"/>
                <a:sym typeface="Noto Sans TC Medium"/>
              </a:defRPr>
            </a:pPr>
            <a:r>
              <a:t>-行業內資訊</a:t>
            </a:r>
          </a:p>
          <a:p>
            <a:pPr>
              <a:lnSpc>
                <a:spcPct val="140000"/>
              </a:lnSpc>
              <a:defRPr cap="all" sz="1900">
                <a:solidFill>
                  <a:srgbClr val="FFFFFF"/>
                </a:solidFill>
                <a:latin typeface="Noto Sans TC Medium"/>
                <a:ea typeface="Noto Sans TC Medium"/>
                <a:cs typeface="Noto Sans TC Medium"/>
                <a:sym typeface="Noto Sans TC Medium"/>
              </a:defRPr>
            </a:pPr>
            <a:r>
              <a:t>-IB之家</a:t>
            </a:r>
          </a:p>
          <a:p>
            <a:pPr>
              <a:lnSpc>
                <a:spcPct val="140000"/>
              </a:lnSpc>
              <a:defRPr cap="all" sz="1900">
                <a:solidFill>
                  <a:srgbClr val="FFFFFF"/>
                </a:solidFill>
                <a:latin typeface="Noto Sans TC Medium"/>
                <a:ea typeface="Noto Sans TC Medium"/>
                <a:cs typeface="Noto Sans TC Medium"/>
                <a:sym typeface="Noto Sans TC Medium"/>
              </a:defRPr>
            </a:pPr>
            <a:r>
              <a:t>-訂製沙龍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119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圓形"/>
          <p:cNvSpPr/>
          <p:nvPr/>
        </p:nvSpPr>
        <p:spPr>
          <a:xfrm>
            <a:off x="3937000" y="2794000"/>
            <a:ext cx="1270000" cy="1270000"/>
          </a:xfrm>
          <a:prstGeom prst="ellipse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28" name="外匯"/>
          <p:cNvSpPr txBox="1"/>
          <p:nvPr/>
        </p:nvSpPr>
        <p:spPr>
          <a:xfrm>
            <a:off x="4189731" y="3141981"/>
            <a:ext cx="764537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600">
                <a:latin typeface="Noto Sans TC Black"/>
                <a:ea typeface="Noto Sans TC Black"/>
                <a:cs typeface="Noto Sans TC Black"/>
                <a:sym typeface="Noto Sans TC Black"/>
              </a:defRPr>
            </a:lvl1pPr>
          </a:lstStyle>
          <a:p>
            <a:pPr/>
            <a:r>
              <a:t>外匯</a:t>
            </a:r>
          </a:p>
        </p:txBody>
      </p:sp>
      <p:grpSp>
        <p:nvGrpSpPr>
          <p:cNvPr id="147" name="群組"/>
          <p:cNvGrpSpPr/>
          <p:nvPr/>
        </p:nvGrpSpPr>
        <p:grpSpPr>
          <a:xfrm>
            <a:off x="3321396" y="685798"/>
            <a:ext cx="4671643" cy="5135457"/>
            <a:chOff x="0" y="0"/>
            <a:chExt cx="4671642" cy="5135456"/>
          </a:xfrm>
        </p:grpSpPr>
        <p:sp>
          <p:nvSpPr>
            <p:cNvPr id="129" name="圓角矩形"/>
            <p:cNvSpPr/>
            <p:nvPr/>
          </p:nvSpPr>
          <p:spPr>
            <a:xfrm>
              <a:off x="-1" y="-1"/>
              <a:ext cx="2501210" cy="548638"/>
            </a:xfrm>
            <a:prstGeom prst="roundRect">
              <a:avLst>
                <a:gd name="adj" fmla="val 34722"/>
              </a:avLst>
            </a:prstGeom>
            <a:solidFill>
              <a:srgbClr val="FBCAA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0" name="國家政策、經濟決策"/>
            <p:cNvSpPr txBox="1"/>
            <p:nvPr/>
          </p:nvSpPr>
          <p:spPr>
            <a:xfrm>
              <a:off x="169833" y="57149"/>
              <a:ext cx="216153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solidFill>
                    <a:srgbClr val="071757"/>
                  </a:solidFill>
                  <a:latin typeface="Noto Sans TC Regular"/>
                  <a:ea typeface="Noto Sans TC Regular"/>
                  <a:cs typeface="Noto Sans TC Regular"/>
                  <a:sym typeface="Noto Sans TC Regular"/>
                </a:defRPr>
              </a:lvl1pPr>
            </a:lstStyle>
            <a:p>
              <a:pPr/>
              <a:r>
                <a:t>國家政策、經濟決策</a:t>
              </a:r>
            </a:p>
          </p:txBody>
        </p:sp>
        <p:sp>
          <p:nvSpPr>
            <p:cNvPr id="131" name="圓角矩形"/>
            <p:cNvSpPr/>
            <p:nvPr/>
          </p:nvSpPr>
          <p:spPr>
            <a:xfrm>
              <a:off x="2156536" y="838200"/>
              <a:ext cx="1358209" cy="548638"/>
            </a:xfrm>
            <a:prstGeom prst="roundRect">
              <a:avLst>
                <a:gd name="adj" fmla="val 34722"/>
              </a:avLst>
            </a:prstGeom>
            <a:solidFill>
              <a:srgbClr val="FBCAA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2" name="國際組織"/>
            <p:cNvSpPr txBox="1"/>
            <p:nvPr/>
          </p:nvSpPr>
          <p:spPr>
            <a:xfrm>
              <a:off x="2326371" y="895350"/>
              <a:ext cx="101853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solidFill>
                    <a:srgbClr val="071757"/>
                  </a:solidFill>
                  <a:latin typeface="Noto Sans TC Regular"/>
                  <a:ea typeface="Noto Sans TC Regular"/>
                  <a:cs typeface="Noto Sans TC Regular"/>
                  <a:sym typeface="Noto Sans TC Regular"/>
                </a:defRPr>
              </a:lvl1pPr>
            </a:lstStyle>
            <a:p>
              <a:pPr/>
              <a:r>
                <a:t>國際組織</a:t>
              </a:r>
            </a:p>
          </p:txBody>
        </p:sp>
        <p:sp>
          <p:nvSpPr>
            <p:cNvPr id="133" name="圓角矩形"/>
            <p:cNvSpPr/>
            <p:nvPr/>
          </p:nvSpPr>
          <p:spPr>
            <a:xfrm>
              <a:off x="2994737" y="2174057"/>
              <a:ext cx="1358208" cy="548639"/>
            </a:xfrm>
            <a:prstGeom prst="roundRect">
              <a:avLst>
                <a:gd name="adj" fmla="val 34722"/>
              </a:avLst>
            </a:prstGeom>
            <a:solidFill>
              <a:srgbClr val="FBCAA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4" name="經濟數據"/>
            <p:cNvSpPr txBox="1"/>
            <p:nvPr/>
          </p:nvSpPr>
          <p:spPr>
            <a:xfrm>
              <a:off x="3164571" y="2231207"/>
              <a:ext cx="101853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solidFill>
                    <a:srgbClr val="071757"/>
                  </a:solidFill>
                  <a:latin typeface="Noto Sans TC Regular"/>
                  <a:ea typeface="Noto Sans TC Regular"/>
                  <a:cs typeface="Noto Sans TC Regular"/>
                  <a:sym typeface="Noto Sans TC Regular"/>
                </a:defRPr>
              </a:lvl1pPr>
            </a:lstStyle>
            <a:p>
              <a:pPr/>
              <a:r>
                <a:t>經濟數據</a:t>
              </a:r>
            </a:p>
          </p:txBody>
        </p:sp>
        <p:sp>
          <p:nvSpPr>
            <p:cNvPr id="135" name="圓角矩形"/>
            <p:cNvSpPr/>
            <p:nvPr/>
          </p:nvSpPr>
          <p:spPr>
            <a:xfrm>
              <a:off x="3313432" y="3166533"/>
              <a:ext cx="1358211" cy="548639"/>
            </a:xfrm>
            <a:prstGeom prst="roundRect">
              <a:avLst>
                <a:gd name="adj" fmla="val 34722"/>
              </a:avLst>
            </a:prstGeom>
            <a:solidFill>
              <a:srgbClr val="FBCAA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6" name="外匯商品"/>
            <p:cNvSpPr txBox="1"/>
            <p:nvPr/>
          </p:nvSpPr>
          <p:spPr>
            <a:xfrm>
              <a:off x="3483267" y="3223683"/>
              <a:ext cx="101853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solidFill>
                    <a:srgbClr val="071757"/>
                  </a:solidFill>
                  <a:latin typeface="Noto Sans TC Regular"/>
                  <a:ea typeface="Noto Sans TC Regular"/>
                  <a:cs typeface="Noto Sans TC Regular"/>
                  <a:sym typeface="Noto Sans TC Regular"/>
                </a:defRPr>
              </a:lvl1pPr>
            </a:lstStyle>
            <a:p>
              <a:pPr/>
              <a:r>
                <a:t>外匯商品</a:t>
              </a:r>
            </a:p>
          </p:txBody>
        </p:sp>
        <p:sp>
          <p:nvSpPr>
            <p:cNvPr id="137" name="圓角矩形"/>
            <p:cNvSpPr/>
            <p:nvPr/>
          </p:nvSpPr>
          <p:spPr>
            <a:xfrm>
              <a:off x="2910070" y="4095750"/>
              <a:ext cx="1358208" cy="548638"/>
            </a:xfrm>
            <a:prstGeom prst="roundRect">
              <a:avLst>
                <a:gd name="adj" fmla="val 34722"/>
              </a:avLst>
            </a:prstGeom>
            <a:solidFill>
              <a:srgbClr val="FBCAA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8" name="市場情緒"/>
            <p:cNvSpPr txBox="1"/>
            <p:nvPr/>
          </p:nvSpPr>
          <p:spPr>
            <a:xfrm>
              <a:off x="3079904" y="4152900"/>
              <a:ext cx="101853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solidFill>
                    <a:srgbClr val="071757"/>
                  </a:solidFill>
                  <a:latin typeface="Noto Sans TC Regular"/>
                  <a:ea typeface="Noto Sans TC Regular"/>
                  <a:cs typeface="Noto Sans TC Regular"/>
                  <a:sym typeface="Noto Sans TC Regular"/>
                </a:defRPr>
              </a:lvl1pPr>
            </a:lstStyle>
            <a:p>
              <a:pPr/>
              <a:r>
                <a:t>市場情緒</a:t>
              </a:r>
            </a:p>
          </p:txBody>
        </p:sp>
        <p:sp>
          <p:nvSpPr>
            <p:cNvPr id="139" name="圓角矩形"/>
            <p:cNvSpPr/>
            <p:nvPr/>
          </p:nvSpPr>
          <p:spPr>
            <a:xfrm>
              <a:off x="700018" y="4586816"/>
              <a:ext cx="1358209" cy="548640"/>
            </a:xfrm>
            <a:prstGeom prst="roundRect">
              <a:avLst>
                <a:gd name="adj" fmla="val 34722"/>
              </a:avLst>
            </a:prstGeom>
            <a:solidFill>
              <a:srgbClr val="FBCAA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0" name="熱點新聞"/>
            <p:cNvSpPr txBox="1"/>
            <p:nvPr/>
          </p:nvSpPr>
          <p:spPr>
            <a:xfrm>
              <a:off x="869853" y="4643966"/>
              <a:ext cx="101853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solidFill>
                    <a:srgbClr val="071757"/>
                  </a:solidFill>
                  <a:latin typeface="Noto Sans TC Regular"/>
                  <a:ea typeface="Noto Sans TC Regular"/>
                  <a:cs typeface="Noto Sans TC Regular"/>
                  <a:sym typeface="Noto Sans TC Regular"/>
                </a:defRPr>
              </a:lvl1pPr>
            </a:lstStyle>
            <a:p>
              <a:pPr/>
              <a:r>
                <a:t>熱點新聞</a:t>
              </a:r>
            </a:p>
          </p:txBody>
        </p:sp>
        <p:sp>
          <p:nvSpPr>
            <p:cNvPr id="141" name="線條"/>
            <p:cNvSpPr/>
            <p:nvPr/>
          </p:nvSpPr>
          <p:spPr>
            <a:xfrm flipV="1">
              <a:off x="1216736" y="660352"/>
              <a:ext cx="3" cy="1270003"/>
            </a:xfrm>
            <a:prstGeom prst="line">
              <a:avLst/>
            </a:prstGeom>
            <a:noFill/>
            <a:ln w="25400" cap="rnd">
              <a:solidFill>
                <a:srgbClr val="F3CCA8"/>
              </a:solidFill>
              <a:custDash>
                <a:ds d="100000" sp="200000"/>
              </a:custDash>
              <a:round/>
              <a:tailEnd type="triangle" w="med" len="med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2" name="線條"/>
            <p:cNvSpPr/>
            <p:nvPr/>
          </p:nvSpPr>
          <p:spPr>
            <a:xfrm flipV="1">
              <a:off x="1729575" y="1535144"/>
              <a:ext cx="556078" cy="556078"/>
            </a:xfrm>
            <a:prstGeom prst="line">
              <a:avLst/>
            </a:prstGeom>
            <a:noFill/>
            <a:ln w="25400" cap="rnd">
              <a:solidFill>
                <a:srgbClr val="F3CCA8"/>
              </a:solidFill>
              <a:custDash>
                <a:ds d="100000" sp="200000"/>
              </a:custDash>
              <a:round/>
              <a:tailEnd type="triangle" w="med" len="med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3" name="線條"/>
            <p:cNvSpPr/>
            <p:nvPr/>
          </p:nvSpPr>
          <p:spPr>
            <a:xfrm flipV="1">
              <a:off x="2008975" y="2448375"/>
              <a:ext cx="746578" cy="3"/>
            </a:xfrm>
            <a:prstGeom prst="line">
              <a:avLst/>
            </a:prstGeom>
            <a:noFill/>
            <a:ln w="25400" cap="rnd">
              <a:solidFill>
                <a:srgbClr val="F3CCA8"/>
              </a:solidFill>
              <a:custDash>
                <a:ds d="100000" sp="200000"/>
              </a:custDash>
              <a:round/>
              <a:tailEnd type="triangle" w="med" len="med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4" name="線條"/>
            <p:cNvSpPr/>
            <p:nvPr/>
          </p:nvSpPr>
          <p:spPr>
            <a:xfrm>
              <a:off x="2008975" y="3156648"/>
              <a:ext cx="1111648" cy="236838"/>
            </a:xfrm>
            <a:prstGeom prst="line">
              <a:avLst/>
            </a:prstGeom>
            <a:noFill/>
            <a:ln w="25400" cap="rnd">
              <a:solidFill>
                <a:srgbClr val="F3CCA8"/>
              </a:solidFill>
              <a:custDash>
                <a:ds d="100000" sp="200000"/>
              </a:custDash>
              <a:round/>
              <a:tailEnd type="triangle" w="med" len="med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5" name="線條"/>
            <p:cNvSpPr/>
            <p:nvPr/>
          </p:nvSpPr>
          <p:spPr>
            <a:xfrm>
              <a:off x="1826440" y="3527875"/>
              <a:ext cx="1000579" cy="556079"/>
            </a:xfrm>
            <a:prstGeom prst="line">
              <a:avLst/>
            </a:prstGeom>
            <a:noFill/>
            <a:ln w="25400" cap="rnd">
              <a:solidFill>
                <a:srgbClr val="F3CCA8"/>
              </a:solidFill>
              <a:custDash>
                <a:ds d="100000" sp="200000"/>
              </a:custDash>
              <a:round/>
              <a:tailEnd type="triangle" w="med" len="med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46" name="線條"/>
            <p:cNvSpPr/>
            <p:nvPr/>
          </p:nvSpPr>
          <p:spPr>
            <a:xfrm flipH="1">
              <a:off x="1250602" y="3625484"/>
              <a:ext cx="3" cy="789161"/>
            </a:xfrm>
            <a:prstGeom prst="line">
              <a:avLst/>
            </a:prstGeom>
            <a:noFill/>
            <a:ln w="25400" cap="rnd">
              <a:solidFill>
                <a:srgbClr val="F3CCA8"/>
              </a:solidFill>
              <a:custDash>
                <a:ds d="100000" sp="200000"/>
              </a:custDash>
              <a:round/>
              <a:tailEnd type="triangle" w="med" len="med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54" name="群組"/>
          <p:cNvGrpSpPr/>
          <p:nvPr/>
        </p:nvGrpSpPr>
        <p:grpSpPr>
          <a:xfrm>
            <a:off x="1320799" y="3610578"/>
            <a:ext cx="2498629" cy="1950327"/>
            <a:chOff x="0" y="0"/>
            <a:chExt cx="2498627" cy="1950326"/>
          </a:xfrm>
        </p:grpSpPr>
        <p:sp>
          <p:nvSpPr>
            <p:cNvPr id="148" name="圓角矩形"/>
            <p:cNvSpPr/>
            <p:nvPr/>
          </p:nvSpPr>
          <p:spPr>
            <a:xfrm>
              <a:off x="-1" y="241755"/>
              <a:ext cx="1358210" cy="548639"/>
            </a:xfrm>
            <a:prstGeom prst="roundRect">
              <a:avLst>
                <a:gd name="adj" fmla="val 34722"/>
              </a:avLst>
            </a:prstGeom>
            <a:solidFill>
              <a:srgbClr val="FFFC79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9" name="投資老師"/>
            <p:cNvSpPr txBox="1"/>
            <p:nvPr/>
          </p:nvSpPr>
          <p:spPr>
            <a:xfrm>
              <a:off x="169834" y="298905"/>
              <a:ext cx="101853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solidFill>
                    <a:srgbClr val="071757"/>
                  </a:solidFill>
                  <a:latin typeface="Noto Sans TC Regular"/>
                  <a:ea typeface="Noto Sans TC Regular"/>
                  <a:cs typeface="Noto Sans TC Regular"/>
                  <a:sym typeface="Noto Sans TC Regular"/>
                </a:defRPr>
              </a:lvl1pPr>
            </a:lstStyle>
            <a:p>
              <a:pPr/>
              <a:r>
                <a:t>投資老師</a:t>
              </a:r>
            </a:p>
          </p:txBody>
        </p:sp>
        <p:sp>
          <p:nvSpPr>
            <p:cNvPr id="150" name="圓角矩形"/>
            <p:cNvSpPr/>
            <p:nvPr/>
          </p:nvSpPr>
          <p:spPr>
            <a:xfrm>
              <a:off x="897466" y="1401688"/>
              <a:ext cx="1129609" cy="548639"/>
            </a:xfrm>
            <a:prstGeom prst="roundRect">
              <a:avLst>
                <a:gd name="adj" fmla="val 34722"/>
              </a:avLst>
            </a:prstGeom>
            <a:solidFill>
              <a:srgbClr val="FFFC79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1" name="買外幣"/>
            <p:cNvSpPr txBox="1"/>
            <p:nvPr/>
          </p:nvSpPr>
          <p:spPr>
            <a:xfrm>
              <a:off x="1067301" y="1458838"/>
              <a:ext cx="78993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solidFill>
                    <a:srgbClr val="071757"/>
                  </a:solidFill>
                  <a:latin typeface="Noto Sans TC Regular"/>
                  <a:ea typeface="Noto Sans TC Regular"/>
                  <a:cs typeface="Noto Sans TC Regular"/>
                  <a:sym typeface="Noto Sans TC Regular"/>
                </a:defRPr>
              </a:lvl1pPr>
            </a:lstStyle>
            <a:p>
              <a:pPr/>
              <a:r>
                <a:t>買外幣</a:t>
              </a:r>
            </a:p>
          </p:txBody>
        </p:sp>
        <p:sp>
          <p:nvSpPr>
            <p:cNvPr id="152" name="線條"/>
            <p:cNvSpPr/>
            <p:nvPr/>
          </p:nvSpPr>
          <p:spPr>
            <a:xfrm flipH="1">
              <a:off x="1752049" y="394950"/>
              <a:ext cx="746579" cy="746579"/>
            </a:xfrm>
            <a:prstGeom prst="line">
              <a:avLst/>
            </a:prstGeom>
            <a:noFill/>
            <a:ln w="25400" cap="rnd">
              <a:solidFill>
                <a:srgbClr val="FEFC8B"/>
              </a:solidFill>
              <a:custDash>
                <a:ds d="100000" sp="200000"/>
              </a:custDash>
              <a:round/>
              <a:tailEnd type="triangle" w="med" len="med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53" name="線條"/>
            <p:cNvSpPr/>
            <p:nvPr/>
          </p:nvSpPr>
          <p:spPr>
            <a:xfrm flipH="1">
              <a:off x="1461229" y="-1"/>
              <a:ext cx="864156" cy="401508"/>
            </a:xfrm>
            <a:prstGeom prst="line">
              <a:avLst/>
            </a:prstGeom>
            <a:noFill/>
            <a:ln w="25400" cap="rnd">
              <a:solidFill>
                <a:srgbClr val="FEFC8B"/>
              </a:solidFill>
              <a:custDash>
                <a:ds d="100000" sp="200000"/>
              </a:custDash>
              <a:round/>
              <a:tailEnd type="triangle" w="med" len="med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61" name="群組"/>
          <p:cNvGrpSpPr/>
          <p:nvPr/>
        </p:nvGrpSpPr>
        <p:grpSpPr>
          <a:xfrm>
            <a:off x="1388532" y="1524000"/>
            <a:ext cx="2507137" cy="1615438"/>
            <a:chOff x="0" y="0"/>
            <a:chExt cx="2507136" cy="1615437"/>
          </a:xfrm>
        </p:grpSpPr>
        <p:sp>
          <p:nvSpPr>
            <p:cNvPr id="155" name="圓角矩形"/>
            <p:cNvSpPr/>
            <p:nvPr/>
          </p:nvSpPr>
          <p:spPr>
            <a:xfrm>
              <a:off x="651933" y="0"/>
              <a:ext cx="1129609" cy="548638"/>
            </a:xfrm>
            <a:prstGeom prst="roundRect">
              <a:avLst>
                <a:gd name="adj" fmla="val 34722"/>
              </a:avLst>
            </a:prstGeom>
            <a:solidFill>
              <a:srgbClr val="A5D5E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6" name="交易商"/>
            <p:cNvSpPr txBox="1"/>
            <p:nvPr/>
          </p:nvSpPr>
          <p:spPr>
            <a:xfrm>
              <a:off x="821767" y="57150"/>
              <a:ext cx="78993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solidFill>
                    <a:srgbClr val="071757"/>
                  </a:solidFill>
                  <a:latin typeface="Noto Sans TC Regular"/>
                  <a:ea typeface="Noto Sans TC Regular"/>
                  <a:cs typeface="Noto Sans TC Regular"/>
                  <a:sym typeface="Noto Sans TC Regular"/>
                </a:defRPr>
              </a:lvl1pPr>
            </a:lstStyle>
            <a:p>
              <a:pPr/>
              <a:r>
                <a:t>交易商</a:t>
              </a:r>
            </a:p>
          </p:txBody>
        </p:sp>
        <p:sp>
          <p:nvSpPr>
            <p:cNvPr id="157" name="圓角矩形"/>
            <p:cNvSpPr/>
            <p:nvPr/>
          </p:nvSpPr>
          <p:spPr>
            <a:xfrm>
              <a:off x="0" y="1066800"/>
              <a:ext cx="1358209" cy="548638"/>
            </a:xfrm>
            <a:prstGeom prst="roundRect">
              <a:avLst>
                <a:gd name="adj" fmla="val 34722"/>
              </a:avLst>
            </a:prstGeom>
            <a:solidFill>
              <a:srgbClr val="A5D5E2"/>
            </a:solidFill>
            <a:ln w="12700" cap="flat">
              <a:noFill/>
              <a:miter lim="400000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8" name="監管機構"/>
            <p:cNvSpPr txBox="1"/>
            <p:nvPr/>
          </p:nvSpPr>
          <p:spPr>
            <a:xfrm>
              <a:off x="169834" y="1123950"/>
              <a:ext cx="1018537" cy="4343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8" tIns="45718" rIns="45718" bIns="45718" numCol="1" anchor="t">
              <a:spAutoFit/>
            </a:bodyPr>
            <a:lstStyle>
              <a:lvl1pPr>
                <a:defRPr>
                  <a:solidFill>
                    <a:srgbClr val="071757"/>
                  </a:solidFill>
                  <a:latin typeface="Noto Sans TC Regular"/>
                  <a:ea typeface="Noto Sans TC Regular"/>
                  <a:cs typeface="Noto Sans TC Regular"/>
                  <a:sym typeface="Noto Sans TC Regular"/>
                </a:defRPr>
              </a:lvl1pPr>
            </a:lstStyle>
            <a:p>
              <a:pPr/>
              <a:r>
                <a:t>監管機構</a:t>
              </a:r>
            </a:p>
          </p:txBody>
        </p:sp>
        <p:sp>
          <p:nvSpPr>
            <p:cNvPr id="159" name="線條"/>
            <p:cNvSpPr/>
            <p:nvPr/>
          </p:nvSpPr>
          <p:spPr>
            <a:xfrm flipH="1" flipV="1">
              <a:off x="1475700" y="1331816"/>
              <a:ext cx="767480" cy="232832"/>
            </a:xfrm>
            <a:prstGeom prst="line">
              <a:avLst/>
            </a:prstGeom>
            <a:noFill/>
            <a:ln w="25400" cap="rnd">
              <a:solidFill>
                <a:srgbClr val="AFD4E0"/>
              </a:solidFill>
              <a:custDash>
                <a:ds d="100000" sp="200000"/>
              </a:custDash>
              <a:round/>
              <a:tailEnd type="triangle" w="med" len="med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160" name="線條"/>
            <p:cNvSpPr/>
            <p:nvPr/>
          </p:nvSpPr>
          <p:spPr>
            <a:xfrm flipH="1" flipV="1">
              <a:off x="1978508" y="433159"/>
              <a:ext cx="528629" cy="718011"/>
            </a:xfrm>
            <a:prstGeom prst="line">
              <a:avLst/>
            </a:prstGeom>
            <a:noFill/>
            <a:ln w="25400" cap="rnd">
              <a:solidFill>
                <a:srgbClr val="AFD4E0"/>
              </a:solidFill>
              <a:custDash>
                <a:ds d="100000" sp="200000"/>
              </a:custDash>
              <a:round/>
              <a:tailEnd type="triangle" w="med" len="med"/>
            </a:ln>
            <a:effectLst>
              <a:outerShdw sx="100000" sy="100000" kx="0" ky="0" algn="b" rotWithShape="0" blurRad="38100" dist="23000" dir="5400000">
                <a:srgbClr val="000000">
                  <a:alpha val="35000"/>
                </a:srgbClr>
              </a:outerShdw>
            </a:effectLst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1195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別人...…"/>
          <p:cNvSpPr txBox="1"/>
          <p:nvPr/>
        </p:nvSpPr>
        <p:spPr>
          <a:xfrm>
            <a:off x="1979931" y="1503679"/>
            <a:ext cx="5184137" cy="3850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cap="all" sz="10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別人...</a:t>
            </a:r>
          </a:p>
          <a:p>
            <a:pPr>
              <a:defRPr cap="all" sz="10000">
                <a:solidFill>
                  <a:srgbClr val="FFFFFF"/>
                </a:solidFill>
                <a:latin typeface="Noto Sans TC Black"/>
                <a:ea typeface="Noto Sans TC Black"/>
                <a:cs typeface="Noto Sans TC Black"/>
                <a:sym typeface="Noto Sans TC Black"/>
              </a:defRPr>
            </a:pPr>
            <a:r>
              <a:t>在做什麼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