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media/image1.jpeg" ContentType="image/jpe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 b="def" i="def"/>
      <a:tcStyle>
        <a:tcBdr/>
        <a:fill>
          <a:solidFill>
            <a:srgbClr val="E8EC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0" name="Shape 110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Calibri"/>
      </a:defRPr>
    </a:lvl1pPr>
    <a:lvl2pPr indent="228600" latinLnBrk="0">
      <a:defRPr sz="1200">
        <a:latin typeface="+mn-lt"/>
        <a:ea typeface="+mn-ea"/>
        <a:cs typeface="+mn-cs"/>
        <a:sym typeface="Calibri"/>
      </a:defRPr>
    </a:lvl2pPr>
    <a:lvl3pPr indent="457200" latinLnBrk="0">
      <a:defRPr sz="1200">
        <a:latin typeface="+mn-lt"/>
        <a:ea typeface="+mn-ea"/>
        <a:cs typeface="+mn-cs"/>
        <a:sym typeface="Calibri"/>
      </a:defRPr>
    </a:lvl3pPr>
    <a:lvl4pPr indent="685800" latinLnBrk="0">
      <a:defRPr sz="1200">
        <a:latin typeface="+mn-lt"/>
        <a:ea typeface="+mn-ea"/>
        <a:cs typeface="+mn-cs"/>
        <a:sym typeface="Calibri"/>
      </a:defRPr>
    </a:lvl4pPr>
    <a:lvl5pPr indent="914400" latinLnBrk="0">
      <a:defRPr sz="1200">
        <a:latin typeface="+mn-lt"/>
        <a:ea typeface="+mn-ea"/>
        <a:cs typeface="+mn-cs"/>
        <a:sym typeface="Calibri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Slide">
    <p:bg>
      <p:bgPr>
        <a:solidFill>
          <a:srgbClr val="EBEBEB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大標題文字"/>
          <p:cNvSpPr txBox="1"/>
          <p:nvPr>
            <p:ph type="title"/>
          </p:nvPr>
        </p:nvSpPr>
        <p:spPr>
          <a:xfrm>
            <a:off x="685798" y="1063625"/>
            <a:ext cx="7772403" cy="1470025"/>
          </a:xfrm>
          <a:prstGeom prst="rect">
            <a:avLst/>
          </a:prstGeom>
        </p:spPr>
        <p:txBody>
          <a:bodyPr/>
          <a:lstStyle/>
          <a:p>
            <a:pPr/>
            <a:r>
              <a:t>大標題文字</a:t>
            </a:r>
          </a:p>
        </p:txBody>
      </p:sp>
      <p:sp>
        <p:nvSpPr>
          <p:cNvPr id="12" name="內文層級一…"/>
          <p:cNvSpPr txBox="1"/>
          <p:nvPr>
            <p:ph type="body" sz="quarter" idx="1"/>
          </p:nvPr>
        </p:nvSpPr>
        <p:spPr>
          <a:xfrm>
            <a:off x="1371599" y="2819399"/>
            <a:ext cx="6400802" cy="1752601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pPr/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13" name="幻燈片編號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大標題文字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大標題文字</a:t>
            </a:r>
          </a:p>
        </p:txBody>
      </p:sp>
      <p:sp>
        <p:nvSpPr>
          <p:cNvPr id="93" name="內文層級一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94" name="幻燈片編號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大標題文字"/>
          <p:cNvSpPr txBox="1"/>
          <p:nvPr>
            <p:ph type="title"/>
          </p:nvPr>
        </p:nvSpPr>
        <p:spPr>
          <a:xfrm>
            <a:off x="6629400" y="274638"/>
            <a:ext cx="2057400" cy="5851527"/>
          </a:xfrm>
          <a:prstGeom prst="rect">
            <a:avLst/>
          </a:prstGeom>
        </p:spPr>
        <p:txBody>
          <a:bodyPr/>
          <a:lstStyle/>
          <a:p>
            <a:pPr/>
            <a:r>
              <a:t>大標題文字</a:t>
            </a:r>
          </a:p>
        </p:txBody>
      </p:sp>
      <p:sp>
        <p:nvSpPr>
          <p:cNvPr id="102" name="內文層級一…"/>
          <p:cNvSpPr txBox="1"/>
          <p:nvPr>
            <p:ph type="body" idx="1"/>
          </p:nvPr>
        </p:nvSpPr>
        <p:spPr>
          <a:xfrm>
            <a:off x="457200" y="274638"/>
            <a:ext cx="6019800" cy="5851527"/>
          </a:xfrm>
          <a:prstGeom prst="rect">
            <a:avLst/>
          </a:prstGeom>
        </p:spPr>
        <p:txBody>
          <a:bodyPr/>
          <a:lstStyle/>
          <a:p>
            <a:pPr/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103" name="幻燈片編號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大標題文字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大標題文字</a:t>
            </a:r>
          </a:p>
        </p:txBody>
      </p:sp>
      <p:sp>
        <p:nvSpPr>
          <p:cNvPr id="21" name="內文層級一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22" name="幻燈片編號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 Header">
    <p:bg>
      <p:bgPr>
        <a:solidFill>
          <a:srgbClr val="EBEBEB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大標題文字"/>
          <p:cNvSpPr txBox="1"/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 algn="l">
              <a:defRPr cap="all" sz="4000"/>
            </a:lvl1pPr>
          </a:lstStyle>
          <a:p>
            <a:pPr/>
            <a:r>
              <a:t>大標題文字</a:t>
            </a:r>
          </a:p>
        </p:txBody>
      </p:sp>
      <p:sp>
        <p:nvSpPr>
          <p:cNvPr id="30" name="內文層級一…"/>
          <p:cNvSpPr txBox="1"/>
          <p:nvPr>
            <p:ph type="body" sz="quarter" idx="1"/>
          </p:nvPr>
        </p:nvSpPr>
        <p:spPr>
          <a:xfrm>
            <a:off x="722312" y="2906713"/>
            <a:ext cx="7772401" cy="1500200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  <a:lvl2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2pPr>
            <a:lvl3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3pPr>
            <a:lvl4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4pPr>
            <a:lvl5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5pPr>
          </a:lstStyle>
          <a:p>
            <a:pPr/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31" name="幻燈片編號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大標題文字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大標題文字</a:t>
            </a:r>
          </a:p>
        </p:txBody>
      </p:sp>
      <p:sp>
        <p:nvSpPr>
          <p:cNvPr id="39" name="內文層級一…"/>
          <p:cNvSpPr txBox="1"/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8" indent="-320038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pPr/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40" name="幻燈片編號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大標題文字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大標題文字</a:t>
            </a:r>
          </a:p>
        </p:txBody>
      </p:sp>
      <p:sp>
        <p:nvSpPr>
          <p:cNvPr id="48" name="內文層級一…"/>
          <p:cNvSpPr txBox="1"/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b="1" sz="2400"/>
            </a:lvl1pPr>
            <a:lvl2pPr marL="0" indent="0">
              <a:spcBef>
                <a:spcPts val="500"/>
              </a:spcBef>
              <a:buSzTx/>
              <a:buFontTx/>
              <a:buNone/>
              <a:defRPr b="1" sz="2400"/>
            </a:lvl2pPr>
            <a:lvl3pPr marL="0" indent="0">
              <a:spcBef>
                <a:spcPts val="500"/>
              </a:spcBef>
              <a:buSzTx/>
              <a:buFontTx/>
              <a:buNone/>
              <a:defRPr b="1" sz="2400"/>
            </a:lvl3pPr>
            <a:lvl4pPr marL="0" indent="0">
              <a:spcBef>
                <a:spcPts val="500"/>
              </a:spcBef>
              <a:buSzTx/>
              <a:buFontTx/>
              <a:buNone/>
              <a:defRPr b="1" sz="2400"/>
            </a:lvl4pPr>
            <a:lvl5pPr marL="0" indent="0">
              <a:spcBef>
                <a:spcPts val="500"/>
              </a:spcBef>
              <a:buSzTx/>
              <a:buFontTx/>
              <a:buNone/>
              <a:defRPr b="1" sz="2400"/>
            </a:lvl5pPr>
          </a:lstStyle>
          <a:p>
            <a:pPr/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49" name="Text Placeholder 4"/>
          <p:cNvSpPr/>
          <p:nvPr>
            <p:ph type="body" sz="quarter" idx="13"/>
          </p:nvPr>
        </p:nvSpPr>
        <p:spPr>
          <a:xfrm>
            <a:off x="4645025" y="1535111"/>
            <a:ext cx="4041775" cy="639776"/>
          </a:xfrm>
          <a:prstGeom prst="rect">
            <a:avLst/>
          </a:prstGeom>
        </p:spPr>
        <p:txBody>
          <a:bodyPr anchor="b"/>
          <a:lstStyle/>
          <a:p>
            <a:pPr/>
          </a:p>
        </p:txBody>
      </p:sp>
      <p:sp>
        <p:nvSpPr>
          <p:cNvPr id="50" name="幻燈片編號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大標題文字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大標題文字</a:t>
            </a:r>
          </a:p>
        </p:txBody>
      </p:sp>
      <p:sp>
        <p:nvSpPr>
          <p:cNvPr id="58" name="幻燈片編號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幻燈片編號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大標題文字"/>
          <p:cNvSpPr txBox="1"/>
          <p:nvPr>
            <p:ph type="title"/>
          </p:nvPr>
        </p:nvSpPr>
        <p:spPr>
          <a:xfrm>
            <a:off x="457200" y="273050"/>
            <a:ext cx="3008316" cy="1162050"/>
          </a:xfrm>
          <a:prstGeom prst="rect">
            <a:avLst/>
          </a:prstGeom>
        </p:spPr>
        <p:txBody>
          <a:bodyPr anchor="b"/>
          <a:lstStyle>
            <a:lvl1pPr algn="l">
              <a:defRPr sz="2000"/>
            </a:lvl1pPr>
          </a:lstStyle>
          <a:p>
            <a:pPr/>
            <a:r>
              <a:t>大標題文字</a:t>
            </a:r>
          </a:p>
        </p:txBody>
      </p:sp>
      <p:sp>
        <p:nvSpPr>
          <p:cNvPr id="73" name="內文層級一…"/>
          <p:cNvSpPr txBox="1"/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/>
          <a:p>
            <a:pPr/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74" name="Text Placeholder 3"/>
          <p:cNvSpPr/>
          <p:nvPr>
            <p:ph type="body" sz="half" idx="13"/>
          </p:nvPr>
        </p:nvSpPr>
        <p:spPr>
          <a:xfrm>
            <a:off x="457198" y="1435100"/>
            <a:ext cx="3008317" cy="4691063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75" name="幻燈片編號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大標題文字"/>
          <p:cNvSpPr txBox="1"/>
          <p:nvPr>
            <p:ph type="title"/>
          </p:nvPr>
        </p:nvSpPr>
        <p:spPr>
          <a:xfrm>
            <a:off x="1792288" y="4800600"/>
            <a:ext cx="5486404" cy="566738"/>
          </a:xfrm>
          <a:prstGeom prst="rect">
            <a:avLst/>
          </a:prstGeom>
        </p:spPr>
        <p:txBody>
          <a:bodyPr anchor="b"/>
          <a:lstStyle>
            <a:lvl1pPr algn="l">
              <a:defRPr sz="2000"/>
            </a:lvl1pPr>
          </a:lstStyle>
          <a:p>
            <a:pPr/>
            <a:r>
              <a:t>大標題文字</a:t>
            </a:r>
          </a:p>
        </p:txBody>
      </p:sp>
      <p:sp>
        <p:nvSpPr>
          <p:cNvPr id="83" name="Picture Placeholder 2"/>
          <p:cNvSpPr/>
          <p:nvPr>
            <p:ph type="pic" sz="half" idx="13"/>
          </p:nvPr>
        </p:nvSpPr>
        <p:spPr>
          <a:xfrm>
            <a:off x="1792288" y="612775"/>
            <a:ext cx="5486404" cy="4114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84" name="內文層級一…"/>
          <p:cNvSpPr txBox="1"/>
          <p:nvPr>
            <p:ph type="body" sz="quarter" idx="1"/>
          </p:nvPr>
        </p:nvSpPr>
        <p:spPr>
          <a:xfrm>
            <a:off x="1792288" y="5367337"/>
            <a:ext cx="5486404" cy="804875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0">
              <a:spcBef>
                <a:spcPts val="300"/>
              </a:spcBef>
              <a:buSzTx/>
              <a:buFontTx/>
              <a:buNone/>
              <a:defRPr sz="1400"/>
            </a:lvl2pPr>
            <a:lvl3pPr marL="0" indent="0">
              <a:spcBef>
                <a:spcPts val="300"/>
              </a:spcBef>
              <a:buSzTx/>
              <a:buFontTx/>
              <a:buNone/>
              <a:defRPr sz="1400"/>
            </a:lvl3pPr>
            <a:lvl4pPr marL="0" indent="0">
              <a:spcBef>
                <a:spcPts val="300"/>
              </a:spcBef>
              <a:buSzTx/>
              <a:buFontTx/>
              <a:buNone/>
              <a:defRPr sz="1400"/>
            </a:lvl4pPr>
            <a:lvl5pPr marL="0" indent="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pPr/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85" name="幻燈片編號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大標題文字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>
            <a:normAutofit fontScale="100000" lnSpcReduction="0"/>
          </a:bodyPr>
          <a:lstStyle/>
          <a:p>
            <a:pPr/>
            <a:r>
              <a:t>大標題文字</a:t>
            </a:r>
          </a:p>
        </p:txBody>
      </p:sp>
      <p:sp>
        <p:nvSpPr>
          <p:cNvPr id="3" name="內文層級一…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/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4" name="幻燈片編號"/>
          <p:cNvSpPr txBox="1"/>
          <p:nvPr>
            <p:ph type="sldNum" sz="quarter" idx="2"/>
          </p:nvPr>
        </p:nvSpPr>
        <p:spPr>
          <a:xfrm>
            <a:off x="6553200" y="6356350"/>
            <a:ext cx="343899" cy="358137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>
            <a:spAutoFit/>
          </a:bodyPr>
          <a:lstStyle/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ransition xmlns:p14="http://schemas.microsoft.com/office/powerpoint/2010/main" spd="med" advClick="1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3200" u="none">
          <a:ln>
            <a:noFill/>
          </a:ln>
          <a:solidFill>
            <a:srgbClr val="A6A6A6"/>
          </a:solidFill>
          <a:uFillTx/>
          <a:latin typeface="Open Sans"/>
          <a:ea typeface="Open Sans"/>
          <a:cs typeface="Open Sans"/>
          <a:sym typeface="Open Sans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3200" u="none">
          <a:ln>
            <a:noFill/>
          </a:ln>
          <a:solidFill>
            <a:srgbClr val="A6A6A6"/>
          </a:solidFill>
          <a:uFillTx/>
          <a:latin typeface="Open Sans"/>
          <a:ea typeface="Open Sans"/>
          <a:cs typeface="Open Sans"/>
          <a:sym typeface="Open Sans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3200" u="none">
          <a:ln>
            <a:noFill/>
          </a:ln>
          <a:solidFill>
            <a:srgbClr val="A6A6A6"/>
          </a:solidFill>
          <a:uFillTx/>
          <a:latin typeface="Open Sans"/>
          <a:ea typeface="Open Sans"/>
          <a:cs typeface="Open Sans"/>
          <a:sym typeface="Open Sans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3200" u="none">
          <a:ln>
            <a:noFill/>
          </a:ln>
          <a:solidFill>
            <a:srgbClr val="A6A6A6"/>
          </a:solidFill>
          <a:uFillTx/>
          <a:latin typeface="Open Sans"/>
          <a:ea typeface="Open Sans"/>
          <a:cs typeface="Open Sans"/>
          <a:sym typeface="Open Sans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3200" u="none">
          <a:ln>
            <a:noFill/>
          </a:ln>
          <a:solidFill>
            <a:srgbClr val="A6A6A6"/>
          </a:solidFill>
          <a:uFillTx/>
          <a:latin typeface="Open Sans"/>
          <a:ea typeface="Open Sans"/>
          <a:cs typeface="Open Sans"/>
          <a:sym typeface="Open Sans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3200" u="none">
          <a:ln>
            <a:noFill/>
          </a:ln>
          <a:solidFill>
            <a:srgbClr val="A6A6A6"/>
          </a:solidFill>
          <a:uFillTx/>
          <a:latin typeface="Open Sans"/>
          <a:ea typeface="Open Sans"/>
          <a:cs typeface="Open Sans"/>
          <a:sym typeface="Open Sans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3200" u="none">
          <a:ln>
            <a:noFill/>
          </a:ln>
          <a:solidFill>
            <a:srgbClr val="A6A6A6"/>
          </a:solidFill>
          <a:uFillTx/>
          <a:latin typeface="Open Sans"/>
          <a:ea typeface="Open Sans"/>
          <a:cs typeface="Open Sans"/>
          <a:sym typeface="Open Sans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3200" u="none">
          <a:ln>
            <a:noFill/>
          </a:ln>
          <a:solidFill>
            <a:srgbClr val="A6A6A6"/>
          </a:solidFill>
          <a:uFillTx/>
          <a:latin typeface="Open Sans"/>
          <a:ea typeface="Open Sans"/>
          <a:cs typeface="Open Sans"/>
          <a:sym typeface="Open Sans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3200" u="none">
          <a:ln>
            <a:noFill/>
          </a:ln>
          <a:solidFill>
            <a:srgbClr val="A6A6A6"/>
          </a:solidFill>
          <a:uFillTx/>
          <a:latin typeface="Open Sans"/>
          <a:ea typeface="Open Sans"/>
          <a:cs typeface="Open Sans"/>
          <a:sym typeface="Open Sans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1945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6517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1089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5661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0233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Rectangle 6"/>
          <p:cNvSpPr txBox="1"/>
          <p:nvPr/>
        </p:nvSpPr>
        <p:spPr>
          <a:xfrm>
            <a:off x="2678425" y="3505198"/>
            <a:ext cx="3702367" cy="10058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sz="2500">
                <a:latin typeface="Open Sans Light"/>
                <a:ea typeface="Open Sans Light"/>
                <a:cs typeface="Open Sans Light"/>
                <a:sym typeface="Open Sans Light"/>
              </a:defRPr>
            </a:pPr>
            <a:r>
              <a:t>繁體網站改版-教育宣導及</a:t>
            </a:r>
            <a:br/>
            <a:r>
              <a:t>專題/活動未來規劃</a:t>
            </a:r>
          </a:p>
        </p:txBody>
      </p:sp>
      <p:pic>
        <p:nvPicPr>
          <p:cNvPr id="113" name="FX110-01.png" descr="FX110-01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717800" y="2483891"/>
            <a:ext cx="3708400" cy="77470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Subtype="1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911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911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12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01195B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財經M平方 -數據/總經面教學"/>
          <p:cNvSpPr txBox="1"/>
          <p:nvPr/>
        </p:nvSpPr>
        <p:spPr>
          <a:xfrm>
            <a:off x="547772" y="2293198"/>
            <a:ext cx="4166359" cy="662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lnSpc>
                <a:spcPct val="140000"/>
              </a:lnSpc>
              <a:defRPr cap="all" sz="3000">
                <a:solidFill>
                  <a:srgbClr val="FFFFFF"/>
                </a:solidFill>
                <a:latin typeface="Noto Sans TC Black"/>
                <a:ea typeface="Noto Sans TC Black"/>
                <a:cs typeface="Noto Sans TC Black"/>
                <a:sym typeface="Noto Sans TC Black"/>
              </a:defRPr>
            </a:pPr>
            <a:r>
              <a:t>財經M平方 -</a:t>
            </a:r>
            <a:r>
              <a:rPr sz="2100">
                <a:latin typeface="Noto Sans TC Medium"/>
                <a:ea typeface="Noto Sans TC Medium"/>
                <a:cs typeface="Noto Sans TC Medium"/>
                <a:sym typeface="Noto Sans TC Medium"/>
              </a:rPr>
              <a:t>數據/總經面教學</a:t>
            </a:r>
          </a:p>
        </p:txBody>
      </p:sp>
      <p:sp>
        <p:nvSpPr>
          <p:cNvPr id="166" name="鉅亨網 -國際新聞/商品貨幣/各家銀行報告/與交易商合作提供週報"/>
          <p:cNvSpPr txBox="1"/>
          <p:nvPr/>
        </p:nvSpPr>
        <p:spPr>
          <a:xfrm>
            <a:off x="547773" y="3122931"/>
            <a:ext cx="8193148" cy="662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lnSpc>
                <a:spcPct val="140000"/>
              </a:lnSpc>
              <a:defRPr cap="all" sz="3000">
                <a:solidFill>
                  <a:srgbClr val="FFFFFF"/>
                </a:solidFill>
                <a:latin typeface="Noto Sans TC Black"/>
                <a:ea typeface="Noto Sans TC Black"/>
                <a:cs typeface="Noto Sans TC Black"/>
                <a:sym typeface="Noto Sans TC Black"/>
              </a:defRPr>
            </a:pPr>
            <a:r>
              <a:t>鉅亨網 -</a:t>
            </a:r>
            <a:r>
              <a:rPr sz="2100">
                <a:latin typeface="Noto Sans TC Medium"/>
                <a:ea typeface="Noto Sans TC Medium"/>
                <a:cs typeface="Noto Sans TC Medium"/>
                <a:sym typeface="Noto Sans TC Medium"/>
              </a:rPr>
              <a:t>國際新聞/商品貨幣/各家銀行報告/與交易商合作提供週報</a:t>
            </a:r>
          </a:p>
        </p:txBody>
      </p:sp>
      <p:sp>
        <p:nvSpPr>
          <p:cNvPr id="167" name="經濟日報 -國際新聞/即時新聞"/>
          <p:cNvSpPr txBox="1"/>
          <p:nvPr/>
        </p:nvSpPr>
        <p:spPr>
          <a:xfrm>
            <a:off x="547774" y="3901864"/>
            <a:ext cx="4098922" cy="662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lnSpc>
                <a:spcPct val="140000"/>
              </a:lnSpc>
              <a:defRPr cap="all" sz="3000">
                <a:solidFill>
                  <a:srgbClr val="FFFFFF"/>
                </a:solidFill>
                <a:latin typeface="Noto Sans TC Black"/>
                <a:ea typeface="Noto Sans TC Black"/>
                <a:cs typeface="Noto Sans TC Black"/>
                <a:sym typeface="Noto Sans TC Black"/>
              </a:defRPr>
            </a:pPr>
            <a:r>
              <a:t>經濟日報 -</a:t>
            </a:r>
            <a:r>
              <a:rPr sz="2100">
                <a:latin typeface="Noto Sans TC Medium"/>
                <a:ea typeface="Noto Sans TC Medium"/>
                <a:cs typeface="Noto Sans TC Medium"/>
                <a:sym typeface="Noto Sans TC Medium"/>
              </a:rPr>
              <a:t>國際新聞/即時新聞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01195B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金十財經 -新聞快訊/自產文章（分析/行情/分享等等)"/>
          <p:cNvSpPr txBox="1"/>
          <p:nvPr/>
        </p:nvSpPr>
        <p:spPr>
          <a:xfrm>
            <a:off x="547774" y="1103630"/>
            <a:ext cx="6801926" cy="662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lnSpc>
                <a:spcPct val="140000"/>
              </a:lnSpc>
              <a:defRPr cap="all" sz="3000">
                <a:solidFill>
                  <a:srgbClr val="FFFFFF"/>
                </a:solidFill>
                <a:latin typeface="Noto Sans TC Black"/>
                <a:ea typeface="Noto Sans TC Black"/>
                <a:cs typeface="Noto Sans TC Black"/>
                <a:sym typeface="Noto Sans TC Black"/>
              </a:defRPr>
            </a:pPr>
            <a:r>
              <a:t>金十財經 -</a:t>
            </a:r>
            <a:r>
              <a:rPr sz="2100">
                <a:latin typeface="Noto Sans TC Medium"/>
                <a:ea typeface="Noto Sans TC Medium"/>
                <a:cs typeface="Noto Sans TC Medium"/>
                <a:sym typeface="Noto Sans TC Medium"/>
              </a:rPr>
              <a:t>新聞快訊/自產文章（分析/行情/分享等等)</a:t>
            </a:r>
          </a:p>
        </p:txBody>
      </p:sp>
      <p:sp>
        <p:nvSpPr>
          <p:cNvPr id="170" name="FX678 -新聞發布及分析（各國央行/國際組織/商品等等)"/>
          <p:cNvSpPr txBox="1"/>
          <p:nvPr/>
        </p:nvSpPr>
        <p:spPr>
          <a:xfrm>
            <a:off x="547773" y="1975698"/>
            <a:ext cx="7137968" cy="662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lnSpc>
                <a:spcPct val="140000"/>
              </a:lnSpc>
              <a:defRPr cap="all" sz="3000">
                <a:solidFill>
                  <a:srgbClr val="FFFFFF"/>
                </a:solidFill>
                <a:latin typeface="Noto Sans TC Black"/>
                <a:ea typeface="Noto Sans TC Black"/>
                <a:cs typeface="Noto Sans TC Black"/>
                <a:sym typeface="Noto Sans TC Black"/>
              </a:defRPr>
            </a:pPr>
            <a:r>
              <a:t>FX678 -</a:t>
            </a:r>
            <a:r>
              <a:rPr sz="2100">
                <a:latin typeface="Noto Sans TC Medium"/>
                <a:ea typeface="Noto Sans TC Medium"/>
                <a:cs typeface="Noto Sans TC Medium"/>
                <a:sym typeface="Noto Sans TC Medium"/>
              </a:rPr>
              <a:t>新聞發布及分析（各國央行/國際組織/商品等等)</a:t>
            </a:r>
          </a:p>
        </p:txBody>
      </p:sp>
      <p:sp>
        <p:nvSpPr>
          <p:cNvPr id="171" name="FX168 -新聞快訊/行情分析"/>
          <p:cNvSpPr txBox="1"/>
          <p:nvPr/>
        </p:nvSpPr>
        <p:spPr>
          <a:xfrm>
            <a:off x="547772" y="2754631"/>
            <a:ext cx="3738877" cy="662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lnSpc>
                <a:spcPct val="140000"/>
              </a:lnSpc>
              <a:defRPr cap="all" sz="3000">
                <a:solidFill>
                  <a:srgbClr val="FFFFFF"/>
                </a:solidFill>
                <a:latin typeface="Noto Sans TC Black"/>
                <a:ea typeface="Noto Sans TC Black"/>
                <a:cs typeface="Noto Sans TC Black"/>
                <a:sym typeface="Noto Sans TC Black"/>
              </a:defRPr>
            </a:pPr>
            <a:r>
              <a:t>FX168 -</a:t>
            </a:r>
            <a:r>
              <a:rPr sz="2100">
                <a:latin typeface="Noto Sans TC Medium"/>
                <a:ea typeface="Noto Sans TC Medium"/>
                <a:cs typeface="Noto Sans TC Medium"/>
                <a:sym typeface="Noto Sans TC Medium"/>
              </a:rPr>
              <a:t>新聞快訊/行情分析</a:t>
            </a:r>
          </a:p>
        </p:txBody>
      </p:sp>
      <p:sp>
        <p:nvSpPr>
          <p:cNvPr id="172" name="彭博社 -分析及行情走勢/未來趨勢新聞"/>
          <p:cNvSpPr txBox="1"/>
          <p:nvPr/>
        </p:nvSpPr>
        <p:spPr>
          <a:xfrm>
            <a:off x="547774" y="3533564"/>
            <a:ext cx="5051422" cy="662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lnSpc>
                <a:spcPct val="140000"/>
              </a:lnSpc>
              <a:defRPr cap="all" sz="3000">
                <a:solidFill>
                  <a:srgbClr val="FFFFFF"/>
                </a:solidFill>
                <a:latin typeface="Noto Sans TC Black"/>
                <a:ea typeface="Noto Sans TC Black"/>
                <a:cs typeface="Noto Sans TC Black"/>
                <a:sym typeface="Noto Sans TC Black"/>
              </a:defRPr>
            </a:pPr>
            <a:r>
              <a:t>彭博社 -</a:t>
            </a:r>
            <a:r>
              <a:rPr sz="2100">
                <a:latin typeface="Noto Sans TC Medium"/>
                <a:ea typeface="Noto Sans TC Medium"/>
                <a:cs typeface="Noto Sans TC Medium"/>
                <a:sym typeface="Noto Sans TC Medium"/>
              </a:rPr>
              <a:t>分析及行情走勢/未來趨勢新聞</a:t>
            </a:r>
          </a:p>
        </p:txBody>
      </p:sp>
      <p:sp>
        <p:nvSpPr>
          <p:cNvPr id="173" name="華爾街日報 -國際新聞"/>
          <p:cNvSpPr txBox="1"/>
          <p:nvPr/>
        </p:nvSpPr>
        <p:spPr>
          <a:xfrm>
            <a:off x="547772" y="4312498"/>
            <a:ext cx="3309109" cy="662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lnSpc>
                <a:spcPct val="140000"/>
              </a:lnSpc>
              <a:defRPr cap="all" sz="3000">
                <a:solidFill>
                  <a:srgbClr val="FFFFFF"/>
                </a:solidFill>
                <a:latin typeface="Noto Sans TC Black"/>
                <a:ea typeface="Noto Sans TC Black"/>
                <a:cs typeface="Noto Sans TC Black"/>
                <a:sym typeface="Noto Sans TC Black"/>
              </a:defRPr>
            </a:pPr>
            <a:r>
              <a:t>華爾街日報 -</a:t>
            </a:r>
            <a:r>
              <a:rPr sz="2100">
                <a:latin typeface="Noto Sans TC Medium"/>
                <a:ea typeface="Noto Sans TC Medium"/>
                <a:cs typeface="Noto Sans TC Medium"/>
                <a:sym typeface="Noto Sans TC Medium"/>
              </a:rPr>
              <a:t>國際新聞</a:t>
            </a:r>
          </a:p>
        </p:txBody>
      </p:sp>
      <p:sp>
        <p:nvSpPr>
          <p:cNvPr id="174" name="Trading view -線上交易工具（即時報價/技術分析）"/>
          <p:cNvSpPr txBox="1"/>
          <p:nvPr/>
        </p:nvSpPr>
        <p:spPr>
          <a:xfrm>
            <a:off x="547773" y="5091431"/>
            <a:ext cx="7512682" cy="662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lnSpc>
                <a:spcPct val="140000"/>
              </a:lnSpc>
              <a:defRPr cap="all" sz="3000">
                <a:solidFill>
                  <a:srgbClr val="FFFFFF"/>
                </a:solidFill>
                <a:latin typeface="Noto Sans TC Black"/>
                <a:ea typeface="Noto Sans TC Black"/>
                <a:cs typeface="Noto Sans TC Black"/>
                <a:sym typeface="Noto Sans TC Black"/>
              </a:defRPr>
            </a:pPr>
            <a:r>
              <a:t>Trading view -</a:t>
            </a:r>
            <a:r>
              <a:rPr sz="2100">
                <a:latin typeface="Noto Sans TC Medium"/>
                <a:ea typeface="Noto Sans TC Medium"/>
                <a:cs typeface="Noto Sans TC Medium"/>
                <a:sym typeface="Noto Sans TC Medium"/>
              </a:rPr>
              <a:t>線上交易工具（即時報價/技術分析）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DDDDDD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我們可以…"/>
          <p:cNvSpPr txBox="1"/>
          <p:nvPr/>
        </p:nvSpPr>
        <p:spPr>
          <a:xfrm>
            <a:off x="1834514" y="1503679"/>
            <a:ext cx="5474967" cy="38506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cap="all" sz="10000">
                <a:solidFill>
                  <a:srgbClr val="081757"/>
                </a:solidFill>
                <a:latin typeface="Noto Sans TC Black"/>
                <a:ea typeface="Noto Sans TC Black"/>
                <a:cs typeface="Noto Sans TC Black"/>
                <a:sym typeface="Noto Sans TC Black"/>
              </a:defRPr>
            </a:pPr>
            <a:r>
              <a:t>我們可以</a:t>
            </a:r>
          </a:p>
          <a:p>
            <a:pPr>
              <a:defRPr cap="all" sz="10000">
                <a:solidFill>
                  <a:srgbClr val="081757"/>
                </a:solidFill>
                <a:latin typeface="Noto Sans TC Black"/>
                <a:ea typeface="Noto Sans TC Black"/>
                <a:cs typeface="Noto Sans TC Black"/>
                <a:sym typeface="Noto Sans TC Black"/>
              </a:defRPr>
            </a:pPr>
            <a:r>
              <a:t>怎麼做...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Text Box 7"/>
          <p:cNvSpPr txBox="1"/>
          <p:nvPr/>
        </p:nvSpPr>
        <p:spPr>
          <a:xfrm>
            <a:off x="473312" y="1155066"/>
            <a:ext cx="3879376" cy="6172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2859" tIns="22859" rIns="22859" bIns="22859">
            <a:spAutoFit/>
          </a:bodyPr>
          <a:lstStyle>
            <a:lvl1pPr algn="ctr" defTabSz="1088232">
              <a:defRPr b="1" spc="-150" sz="3200">
                <a:solidFill>
                  <a:srgbClr val="081758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</a:lstStyle>
          <a:p>
            <a:pPr/>
            <a:r>
              <a:t>1.監管機構的實時更新</a:t>
            </a:r>
          </a:p>
        </p:txBody>
      </p:sp>
      <p:sp>
        <p:nvSpPr>
          <p:cNvPr id="179" name="Text Box 7"/>
          <p:cNvSpPr txBox="1"/>
          <p:nvPr/>
        </p:nvSpPr>
        <p:spPr>
          <a:xfrm>
            <a:off x="833961" y="1847213"/>
            <a:ext cx="5748463" cy="4013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2859" tIns="22859" rIns="22859" bIns="22859">
            <a:spAutoFit/>
          </a:bodyPr>
          <a:lstStyle>
            <a:lvl1pPr>
              <a:spcBef>
                <a:spcPts val="400"/>
              </a:spcBef>
              <a:defRPr sz="2000">
                <a:solidFill>
                  <a:srgbClr val="888888"/>
                </a:solidFill>
              </a:defRPr>
            </a:lvl1pPr>
          </a:lstStyle>
          <a:p>
            <a:pPr/>
            <a:r>
              <a:t>最新公告/補償計畫/執照類別/訪談</a:t>
            </a:r>
          </a:p>
        </p:txBody>
      </p:sp>
      <p:sp>
        <p:nvSpPr>
          <p:cNvPr id="180" name="Text Box 7"/>
          <p:cNvSpPr txBox="1"/>
          <p:nvPr/>
        </p:nvSpPr>
        <p:spPr>
          <a:xfrm>
            <a:off x="393020" y="209478"/>
            <a:ext cx="9170084" cy="6172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2859" tIns="22859" rIns="22859" bIns="22859">
            <a:spAutoFit/>
          </a:bodyPr>
          <a:lstStyle>
            <a:lvl1pPr>
              <a:spcBef>
                <a:spcPts val="400"/>
              </a:spcBef>
              <a:defRPr sz="3000">
                <a:solidFill>
                  <a:srgbClr val="FFFFFF"/>
                </a:solidFill>
                <a:latin typeface="Noto Sans TC Bold"/>
                <a:ea typeface="Noto Sans TC Bold"/>
                <a:cs typeface="Noto Sans TC Bold"/>
                <a:sym typeface="Noto Sans TC Bold"/>
              </a:defRPr>
            </a:lvl1pPr>
          </a:lstStyle>
          <a:p>
            <a:pPr/>
            <a:r>
              <a:t>FX110 未來規劃-專欄文章</a:t>
            </a:r>
          </a:p>
        </p:txBody>
      </p:sp>
      <p:sp>
        <p:nvSpPr>
          <p:cNvPr id="181" name="Text Box 7"/>
          <p:cNvSpPr txBox="1"/>
          <p:nvPr/>
        </p:nvSpPr>
        <p:spPr>
          <a:xfrm>
            <a:off x="859361" y="3059221"/>
            <a:ext cx="6162568" cy="4190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2859" tIns="22859" rIns="22859" bIns="22859">
            <a:spAutoFit/>
          </a:bodyPr>
          <a:lstStyle/>
          <a:p>
            <a:pPr>
              <a:spcBef>
                <a:spcPts val="400"/>
              </a:spcBef>
              <a:defRPr sz="2000">
                <a:solidFill>
                  <a:srgbClr val="091758"/>
                </a:solidFill>
                <a:latin typeface="Noto Sans TC Bold"/>
                <a:ea typeface="Noto Sans TC Bold"/>
                <a:cs typeface="Noto Sans TC Bold"/>
                <a:sym typeface="Noto Sans TC Bold"/>
              </a:defRPr>
            </a:pPr>
            <a:r>
              <a:t>2B</a:t>
            </a:r>
            <a:r>
              <a:rPr>
                <a:solidFill>
                  <a:srgbClr val="888888"/>
                </a:solidFill>
                <a:latin typeface="+mn-lt"/>
                <a:ea typeface="+mn-ea"/>
                <a:cs typeface="+mn-cs"/>
                <a:sym typeface="Calibri"/>
              </a:rPr>
              <a:t>-後續可做資源交換（可跟Yahoo新聞或鉅亨網）</a:t>
            </a:r>
          </a:p>
        </p:txBody>
      </p:sp>
      <p:sp>
        <p:nvSpPr>
          <p:cNvPr id="182" name="Text Box 7"/>
          <p:cNvSpPr txBox="1"/>
          <p:nvPr/>
        </p:nvSpPr>
        <p:spPr>
          <a:xfrm>
            <a:off x="859361" y="4363372"/>
            <a:ext cx="6162568" cy="8381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2859" tIns="22859" rIns="22859" bIns="22859">
            <a:spAutoFit/>
          </a:bodyPr>
          <a:lstStyle/>
          <a:p>
            <a:pPr>
              <a:spcBef>
                <a:spcPts val="400"/>
              </a:spcBef>
              <a:defRPr sz="2000">
                <a:solidFill>
                  <a:srgbClr val="091759"/>
                </a:solidFill>
                <a:latin typeface="Noto Sans TC Bold"/>
                <a:ea typeface="Noto Sans TC Bold"/>
                <a:cs typeface="Noto Sans TC Bold"/>
                <a:sym typeface="Noto Sans TC Bold"/>
              </a:defRPr>
            </a:pPr>
            <a:r>
              <a:t>2C</a:t>
            </a:r>
            <a:r>
              <a:rPr>
                <a:solidFill>
                  <a:srgbClr val="888888"/>
                </a:solidFill>
                <a:latin typeface="+mn-lt"/>
                <a:ea typeface="+mn-ea"/>
                <a:cs typeface="+mn-cs"/>
                <a:sym typeface="Calibri"/>
              </a:rPr>
              <a:t>-提供投資用戶觀看更多與交易商相關等資訊，並</a:t>
            </a:r>
            <a:r>
              <a:rPr>
                <a:solidFill>
                  <a:schemeClr val="accent6"/>
                </a:solidFill>
              </a:rPr>
              <a:t>提</a:t>
            </a:r>
            <a:endParaRPr>
              <a:solidFill>
                <a:schemeClr val="accent6"/>
              </a:solidFill>
            </a:endParaRPr>
          </a:p>
          <a:p>
            <a:pPr>
              <a:spcBef>
                <a:spcPts val="400"/>
              </a:spcBef>
              <a:defRPr sz="2000">
                <a:solidFill>
                  <a:schemeClr val="accent6"/>
                </a:solidFill>
                <a:latin typeface="Noto Sans TC Bold"/>
                <a:ea typeface="Noto Sans TC Bold"/>
                <a:cs typeface="Noto Sans TC Bold"/>
                <a:sym typeface="Noto Sans TC Bold"/>
              </a:defRPr>
            </a:pPr>
            <a:r>
              <a:t>       高瀏覽量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78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Text Box 7"/>
          <p:cNvSpPr txBox="1"/>
          <p:nvPr/>
        </p:nvSpPr>
        <p:spPr>
          <a:xfrm>
            <a:off x="351024" y="1113014"/>
            <a:ext cx="3612402" cy="6172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2859" tIns="22859" rIns="22859" bIns="22859">
            <a:spAutoFit/>
          </a:bodyPr>
          <a:lstStyle>
            <a:lvl1pPr algn="ctr" defTabSz="1088232">
              <a:defRPr b="1" spc="-150" sz="3200">
                <a:solidFill>
                  <a:srgbClr val="081758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</a:lstStyle>
          <a:p>
            <a:pPr/>
            <a:r>
              <a:t>2.各國政經決策</a:t>
            </a:r>
          </a:p>
        </p:txBody>
      </p:sp>
      <p:sp>
        <p:nvSpPr>
          <p:cNvPr id="185" name="Text Box 7"/>
          <p:cNvSpPr txBox="1"/>
          <p:nvPr/>
        </p:nvSpPr>
        <p:spPr>
          <a:xfrm>
            <a:off x="1028695" y="2314717"/>
            <a:ext cx="5264522" cy="4013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2859" tIns="22859" rIns="22859" bIns="22859">
            <a:spAutoFit/>
          </a:bodyPr>
          <a:lstStyle>
            <a:lvl1pPr>
              <a:spcBef>
                <a:spcPts val="400"/>
              </a:spcBef>
              <a:defRPr sz="2000">
                <a:solidFill>
                  <a:srgbClr val="888888"/>
                </a:solidFill>
              </a:defRPr>
            </a:lvl1pPr>
          </a:lstStyle>
          <a:p>
            <a:pPr/>
            <a:r>
              <a:t>美國/歐盟/英國/澳洲...等等</a:t>
            </a:r>
          </a:p>
        </p:txBody>
      </p:sp>
      <p:sp>
        <p:nvSpPr>
          <p:cNvPr id="186" name="Text Box 7"/>
          <p:cNvSpPr txBox="1"/>
          <p:nvPr/>
        </p:nvSpPr>
        <p:spPr>
          <a:xfrm>
            <a:off x="393020" y="209478"/>
            <a:ext cx="9170084" cy="6172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2859" tIns="22859" rIns="22859" bIns="22859">
            <a:spAutoFit/>
          </a:bodyPr>
          <a:lstStyle>
            <a:lvl1pPr>
              <a:spcBef>
                <a:spcPts val="400"/>
              </a:spcBef>
              <a:defRPr sz="3000">
                <a:solidFill>
                  <a:srgbClr val="FFFFFF"/>
                </a:solidFill>
                <a:latin typeface="Noto Sans TC Bold"/>
                <a:ea typeface="Noto Sans TC Bold"/>
                <a:cs typeface="Noto Sans TC Bold"/>
                <a:sym typeface="Noto Sans TC Bold"/>
              </a:defRPr>
            </a:lvl1pPr>
          </a:lstStyle>
          <a:p>
            <a:pPr/>
            <a:r>
              <a:t>FX110 未來規劃-專欄文章</a:t>
            </a:r>
          </a:p>
        </p:txBody>
      </p:sp>
      <p:sp>
        <p:nvSpPr>
          <p:cNvPr id="187" name="Text Box 7"/>
          <p:cNvSpPr txBox="1"/>
          <p:nvPr/>
        </p:nvSpPr>
        <p:spPr>
          <a:xfrm>
            <a:off x="1003294" y="1813348"/>
            <a:ext cx="3852029" cy="4013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2859" tIns="22859" rIns="22859" bIns="22859">
            <a:spAutoFit/>
          </a:bodyPr>
          <a:lstStyle>
            <a:lvl1pPr>
              <a:spcBef>
                <a:spcPts val="400"/>
              </a:spcBef>
              <a:defRPr sz="2000">
                <a:solidFill>
                  <a:srgbClr val="888888"/>
                </a:solidFill>
              </a:defRPr>
            </a:lvl1pPr>
          </a:lstStyle>
          <a:p>
            <a:pPr/>
            <a:r>
              <a:t>主要以大國政策發布為主</a:t>
            </a:r>
          </a:p>
        </p:txBody>
      </p:sp>
      <p:sp>
        <p:nvSpPr>
          <p:cNvPr id="188" name="Text Box 7"/>
          <p:cNvSpPr txBox="1"/>
          <p:nvPr/>
        </p:nvSpPr>
        <p:spPr>
          <a:xfrm>
            <a:off x="1049861" y="3300519"/>
            <a:ext cx="6162568" cy="4190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2859" tIns="22859" rIns="22859" bIns="22859">
            <a:spAutoFit/>
          </a:bodyPr>
          <a:lstStyle/>
          <a:p>
            <a:pPr>
              <a:spcBef>
                <a:spcPts val="400"/>
              </a:spcBef>
              <a:defRPr sz="2000">
                <a:solidFill>
                  <a:srgbClr val="091758"/>
                </a:solidFill>
                <a:latin typeface="Noto Sans TC Bold"/>
                <a:ea typeface="Noto Sans TC Bold"/>
                <a:cs typeface="Noto Sans TC Bold"/>
                <a:sym typeface="Noto Sans TC Bold"/>
              </a:defRPr>
            </a:pPr>
            <a:r>
              <a:t>2B</a:t>
            </a:r>
            <a:r>
              <a:rPr>
                <a:solidFill>
                  <a:srgbClr val="888888"/>
                </a:solidFill>
                <a:latin typeface="+mn-lt"/>
                <a:ea typeface="+mn-ea"/>
                <a:cs typeface="+mn-cs"/>
                <a:sym typeface="Calibri"/>
              </a:rPr>
              <a:t>-後續可做資源交換（可跟Yahoo新聞或鉅亨網）</a:t>
            </a:r>
          </a:p>
        </p:txBody>
      </p:sp>
      <p:sp>
        <p:nvSpPr>
          <p:cNvPr id="189" name="Text Box 7"/>
          <p:cNvSpPr txBox="1"/>
          <p:nvPr/>
        </p:nvSpPr>
        <p:spPr>
          <a:xfrm>
            <a:off x="1049861" y="4604670"/>
            <a:ext cx="6162568" cy="8381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2859" tIns="22859" rIns="22859" bIns="22859">
            <a:spAutoFit/>
          </a:bodyPr>
          <a:lstStyle/>
          <a:p>
            <a:pPr>
              <a:spcBef>
                <a:spcPts val="400"/>
              </a:spcBef>
              <a:defRPr sz="2000">
                <a:solidFill>
                  <a:srgbClr val="091759"/>
                </a:solidFill>
                <a:latin typeface="Noto Sans TC Bold"/>
                <a:ea typeface="Noto Sans TC Bold"/>
                <a:cs typeface="Noto Sans TC Bold"/>
                <a:sym typeface="Noto Sans TC Bold"/>
              </a:defRPr>
            </a:pPr>
            <a:r>
              <a:t>2C</a:t>
            </a:r>
            <a:r>
              <a:rPr>
                <a:solidFill>
                  <a:srgbClr val="888888"/>
                </a:solidFill>
                <a:latin typeface="+mn-lt"/>
                <a:ea typeface="+mn-ea"/>
                <a:cs typeface="+mn-cs"/>
                <a:sym typeface="Calibri"/>
              </a:rPr>
              <a:t>-提供投資用戶觀看更多與交易商相關等資訊，並</a:t>
            </a:r>
            <a:r>
              <a:rPr>
                <a:solidFill>
                  <a:schemeClr val="accent6"/>
                </a:solidFill>
              </a:rPr>
              <a:t>提</a:t>
            </a:r>
            <a:endParaRPr>
              <a:solidFill>
                <a:schemeClr val="accent6"/>
              </a:solidFill>
            </a:endParaRPr>
          </a:p>
          <a:p>
            <a:pPr>
              <a:spcBef>
                <a:spcPts val="400"/>
              </a:spcBef>
              <a:defRPr sz="2000">
                <a:solidFill>
                  <a:schemeClr val="accent6"/>
                </a:solidFill>
                <a:latin typeface="Noto Sans TC Bold"/>
                <a:ea typeface="Noto Sans TC Bold"/>
                <a:cs typeface="Noto Sans TC Bold"/>
                <a:sym typeface="Noto Sans TC Bold"/>
              </a:defRPr>
            </a:pPr>
            <a:r>
              <a:t>       高瀏覽量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84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Text Box 7"/>
          <p:cNvSpPr txBox="1"/>
          <p:nvPr/>
        </p:nvSpPr>
        <p:spPr>
          <a:xfrm>
            <a:off x="664291" y="1113014"/>
            <a:ext cx="5922456" cy="6172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2859" tIns="22859" rIns="22859" bIns="22859">
            <a:spAutoFit/>
          </a:bodyPr>
          <a:lstStyle>
            <a:lvl1pPr defTabSz="1088232">
              <a:defRPr b="1" spc="-150" sz="3200">
                <a:solidFill>
                  <a:srgbClr val="081758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</a:lstStyle>
          <a:p>
            <a:pPr/>
            <a:r>
              <a:t>3.大數據發佈（經濟數據）</a:t>
            </a:r>
          </a:p>
        </p:txBody>
      </p:sp>
      <p:sp>
        <p:nvSpPr>
          <p:cNvPr id="192" name="Text Box 7"/>
          <p:cNvSpPr txBox="1"/>
          <p:nvPr/>
        </p:nvSpPr>
        <p:spPr>
          <a:xfrm>
            <a:off x="1028694" y="1874451"/>
            <a:ext cx="6027103" cy="3378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2859" tIns="22859" rIns="22859" bIns="22859">
            <a:spAutoFit/>
          </a:bodyPr>
          <a:lstStyle>
            <a:lvl1pPr>
              <a:spcBef>
                <a:spcPts val="400"/>
              </a:spcBef>
              <a:defRPr sz="2000">
                <a:solidFill>
                  <a:srgbClr val="888888"/>
                </a:solidFill>
              </a:defRPr>
            </a:lvl1pPr>
          </a:lstStyle>
          <a:p>
            <a:pPr/>
            <a:r>
              <a:t>GDP/CPI/PPI/PEC/PMI/NFP</a:t>
            </a:r>
          </a:p>
        </p:txBody>
      </p:sp>
      <p:sp>
        <p:nvSpPr>
          <p:cNvPr id="193" name="Text Box 7"/>
          <p:cNvSpPr txBox="1"/>
          <p:nvPr/>
        </p:nvSpPr>
        <p:spPr>
          <a:xfrm>
            <a:off x="393020" y="209478"/>
            <a:ext cx="9170084" cy="6172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2859" tIns="22859" rIns="22859" bIns="22859">
            <a:spAutoFit/>
          </a:bodyPr>
          <a:lstStyle>
            <a:lvl1pPr>
              <a:spcBef>
                <a:spcPts val="400"/>
              </a:spcBef>
              <a:defRPr sz="3000">
                <a:solidFill>
                  <a:srgbClr val="FFFFFF"/>
                </a:solidFill>
                <a:latin typeface="Noto Sans TC Bold"/>
                <a:ea typeface="Noto Sans TC Bold"/>
                <a:cs typeface="Noto Sans TC Bold"/>
                <a:sym typeface="Noto Sans TC Bold"/>
              </a:defRPr>
            </a:lvl1pPr>
          </a:lstStyle>
          <a:p>
            <a:pPr/>
            <a:r>
              <a:t>FX110 未來規劃-專欄文章</a:t>
            </a:r>
          </a:p>
        </p:txBody>
      </p:sp>
      <p:sp>
        <p:nvSpPr>
          <p:cNvPr id="194" name="Text Box 7"/>
          <p:cNvSpPr txBox="1"/>
          <p:nvPr/>
        </p:nvSpPr>
        <p:spPr>
          <a:xfrm>
            <a:off x="960961" y="2690921"/>
            <a:ext cx="6162568" cy="8254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2859" tIns="22859" rIns="22859" bIns="22859">
            <a:spAutoFit/>
          </a:bodyPr>
          <a:lstStyle/>
          <a:p>
            <a:pPr>
              <a:spcBef>
                <a:spcPts val="400"/>
              </a:spcBef>
              <a:defRPr sz="2000">
                <a:solidFill>
                  <a:srgbClr val="091758"/>
                </a:solidFill>
                <a:latin typeface="Noto Sans TC Bold"/>
                <a:ea typeface="Noto Sans TC Bold"/>
                <a:cs typeface="Noto Sans TC Bold"/>
                <a:sym typeface="Noto Sans TC Bold"/>
              </a:defRPr>
            </a:pPr>
            <a:r>
              <a:t>2B</a:t>
            </a:r>
            <a:r>
              <a:rPr>
                <a:solidFill>
                  <a:srgbClr val="888888"/>
                </a:solidFill>
                <a:latin typeface="+mn-lt"/>
                <a:ea typeface="+mn-ea"/>
                <a:cs typeface="+mn-cs"/>
                <a:sym typeface="Calibri"/>
              </a:rPr>
              <a:t>-可</a:t>
            </a:r>
            <a:r>
              <a:rPr>
                <a:solidFill>
                  <a:schemeClr val="accent6"/>
                </a:solidFill>
                <a:latin typeface="+mn-lt"/>
                <a:ea typeface="+mn-ea"/>
                <a:cs typeface="+mn-cs"/>
                <a:sym typeface="Calibri"/>
              </a:rPr>
              <a:t>置入各交易商的分析師</a:t>
            </a:r>
            <a:r>
              <a:rPr>
                <a:solidFill>
                  <a:srgbClr val="888888"/>
                </a:solidFill>
                <a:latin typeface="+mn-lt"/>
                <a:ea typeface="+mn-ea"/>
                <a:cs typeface="+mn-cs"/>
                <a:sym typeface="Calibri"/>
              </a:rPr>
              <a:t>，讓交易商們可自由展現</a:t>
            </a:r>
            <a:endParaRPr>
              <a:solidFill>
                <a:srgbClr val="888888"/>
              </a:solidFill>
            </a:endParaRPr>
          </a:p>
          <a:p>
            <a:pPr>
              <a:spcBef>
                <a:spcPts val="400"/>
              </a:spcBef>
              <a:defRPr sz="2000">
                <a:solidFill>
                  <a:srgbClr val="888888"/>
                </a:solidFill>
              </a:defRPr>
            </a:pPr>
            <a:r>
              <a:t>      自家實力及專業（不能喊單拉客，只能分析）</a:t>
            </a:r>
          </a:p>
        </p:txBody>
      </p:sp>
      <p:sp>
        <p:nvSpPr>
          <p:cNvPr id="195" name="Text Box 7"/>
          <p:cNvSpPr txBox="1"/>
          <p:nvPr/>
        </p:nvSpPr>
        <p:spPr>
          <a:xfrm>
            <a:off x="960961" y="3995072"/>
            <a:ext cx="6162568" cy="8254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2859" tIns="22859" rIns="22859" bIns="22859">
            <a:spAutoFit/>
          </a:bodyPr>
          <a:lstStyle/>
          <a:p>
            <a:pPr>
              <a:spcBef>
                <a:spcPts val="400"/>
              </a:spcBef>
              <a:defRPr sz="2000">
                <a:solidFill>
                  <a:srgbClr val="091759"/>
                </a:solidFill>
                <a:latin typeface="Noto Sans TC Bold"/>
                <a:ea typeface="Noto Sans TC Bold"/>
                <a:cs typeface="Noto Sans TC Bold"/>
                <a:sym typeface="Noto Sans TC Bold"/>
              </a:defRPr>
            </a:pPr>
            <a:r>
              <a:t>2C</a:t>
            </a:r>
            <a:r>
              <a:rPr>
                <a:solidFill>
                  <a:srgbClr val="888888"/>
                </a:solidFill>
                <a:latin typeface="+mn-lt"/>
                <a:ea typeface="+mn-ea"/>
                <a:cs typeface="+mn-cs"/>
                <a:sym typeface="Calibri"/>
              </a:rPr>
              <a:t>-提供用戶觀看重要經濟數據並可觀看各個分析師的</a:t>
            </a:r>
            <a:endParaRPr>
              <a:solidFill>
                <a:srgbClr val="888888"/>
              </a:solidFill>
            </a:endParaRPr>
          </a:p>
          <a:p>
            <a:pPr>
              <a:spcBef>
                <a:spcPts val="400"/>
              </a:spcBef>
              <a:defRPr sz="2000">
                <a:solidFill>
                  <a:srgbClr val="888888"/>
                </a:solidFill>
              </a:defRPr>
            </a:pPr>
            <a:r>
              <a:t>      分析，也提供用戶發表自己的看法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91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Text Box 7"/>
          <p:cNvSpPr txBox="1"/>
          <p:nvPr/>
        </p:nvSpPr>
        <p:spPr>
          <a:xfrm>
            <a:off x="664291" y="1113014"/>
            <a:ext cx="5922456" cy="6172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2859" tIns="22859" rIns="22859" bIns="22859">
            <a:spAutoFit/>
          </a:bodyPr>
          <a:lstStyle>
            <a:lvl1pPr defTabSz="1088232">
              <a:defRPr b="1" spc="-150" sz="3200">
                <a:solidFill>
                  <a:srgbClr val="081758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</a:lstStyle>
          <a:p>
            <a:pPr/>
            <a:r>
              <a:t>4.外匯名人堂</a:t>
            </a:r>
          </a:p>
        </p:txBody>
      </p:sp>
      <p:sp>
        <p:nvSpPr>
          <p:cNvPr id="198" name="Text Box 7"/>
          <p:cNvSpPr txBox="1"/>
          <p:nvPr/>
        </p:nvSpPr>
        <p:spPr>
          <a:xfrm>
            <a:off x="393020" y="209478"/>
            <a:ext cx="9170084" cy="6172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2859" tIns="22859" rIns="22859" bIns="22859">
            <a:spAutoFit/>
          </a:bodyPr>
          <a:lstStyle>
            <a:lvl1pPr>
              <a:spcBef>
                <a:spcPts val="400"/>
              </a:spcBef>
              <a:defRPr sz="3000">
                <a:solidFill>
                  <a:srgbClr val="FFFFFF"/>
                </a:solidFill>
                <a:latin typeface="Noto Sans TC Bold"/>
                <a:ea typeface="Noto Sans TC Bold"/>
                <a:cs typeface="Noto Sans TC Bold"/>
                <a:sym typeface="Noto Sans TC Bold"/>
              </a:defRPr>
            </a:lvl1pPr>
          </a:lstStyle>
          <a:p>
            <a:pPr/>
            <a:r>
              <a:t>FX110 未來規劃-專欄文章</a:t>
            </a:r>
          </a:p>
        </p:txBody>
      </p:sp>
      <p:sp>
        <p:nvSpPr>
          <p:cNvPr id="199" name="Text Box 7"/>
          <p:cNvSpPr txBox="1"/>
          <p:nvPr/>
        </p:nvSpPr>
        <p:spPr>
          <a:xfrm>
            <a:off x="1003294" y="1813348"/>
            <a:ext cx="6162569" cy="4013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2859" tIns="22859" rIns="22859" bIns="22859">
            <a:spAutoFit/>
          </a:bodyPr>
          <a:lstStyle/>
          <a:p>
            <a:pPr>
              <a:spcBef>
                <a:spcPts val="400"/>
              </a:spcBef>
              <a:defRPr sz="2000">
                <a:solidFill>
                  <a:srgbClr val="888888"/>
                </a:solidFill>
              </a:defRPr>
            </a:pPr>
            <a:r>
              <a:t>主要以</a:t>
            </a:r>
            <a:r>
              <a:rPr>
                <a:solidFill>
                  <a:schemeClr val="accent6"/>
                </a:solidFill>
              </a:rPr>
              <a:t>國際外匯投資客</a:t>
            </a:r>
            <a:r>
              <a:t>的專欄報導為主</a:t>
            </a:r>
          </a:p>
        </p:txBody>
      </p:sp>
      <p:sp>
        <p:nvSpPr>
          <p:cNvPr id="200" name="Text Box 7"/>
          <p:cNvSpPr txBox="1"/>
          <p:nvPr/>
        </p:nvSpPr>
        <p:spPr>
          <a:xfrm>
            <a:off x="1003294" y="2609213"/>
            <a:ext cx="6162569" cy="12318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2859" tIns="22859" rIns="22859" bIns="22859">
            <a:spAutoFit/>
          </a:bodyPr>
          <a:lstStyle/>
          <a:p>
            <a:pPr>
              <a:spcBef>
                <a:spcPts val="400"/>
              </a:spcBef>
              <a:defRPr sz="2000">
                <a:solidFill>
                  <a:srgbClr val="091758"/>
                </a:solidFill>
                <a:latin typeface="Noto Sans TC Bold"/>
                <a:ea typeface="Noto Sans TC Bold"/>
                <a:cs typeface="Noto Sans TC Bold"/>
                <a:sym typeface="Noto Sans TC Bold"/>
              </a:defRPr>
            </a:pPr>
            <a:r>
              <a:t>2B</a:t>
            </a:r>
            <a:r>
              <a:rPr>
                <a:solidFill>
                  <a:srgbClr val="888888"/>
                </a:solidFill>
                <a:latin typeface="+mn-lt"/>
                <a:ea typeface="+mn-ea"/>
                <a:cs typeface="+mn-cs"/>
                <a:sym typeface="Calibri"/>
              </a:rPr>
              <a:t>-以國際性質為主軸，並且後續可為</a:t>
            </a:r>
            <a:r>
              <a:rPr>
                <a:solidFill>
                  <a:schemeClr val="accent6"/>
                </a:solidFill>
                <a:latin typeface="+mn-lt"/>
                <a:ea typeface="+mn-ea"/>
                <a:cs typeface="+mn-cs"/>
                <a:sym typeface="Calibri"/>
              </a:rPr>
              <a:t>交易商置入kol</a:t>
            </a:r>
            <a:r>
              <a:rPr>
                <a:solidFill>
                  <a:srgbClr val="888888"/>
                </a:solidFill>
                <a:latin typeface="+mn-lt"/>
                <a:ea typeface="+mn-ea"/>
                <a:cs typeface="+mn-cs"/>
                <a:sym typeface="Calibri"/>
              </a:rPr>
              <a:t>，  </a:t>
            </a:r>
            <a:endParaRPr>
              <a:solidFill>
                <a:srgbClr val="888888"/>
              </a:solidFill>
            </a:endParaRPr>
          </a:p>
          <a:p>
            <a:pPr>
              <a:spcBef>
                <a:spcPts val="400"/>
              </a:spcBef>
              <a:defRPr sz="2000">
                <a:solidFill>
                  <a:srgbClr val="888888"/>
                </a:solidFill>
              </a:defRPr>
            </a:pPr>
            <a:r>
              <a:t>     並可帶入我司</a:t>
            </a:r>
            <a:r>
              <a:rPr>
                <a:solidFill>
                  <a:schemeClr val="accent6"/>
                </a:solidFill>
              </a:rPr>
              <a:t>牛人榜</a:t>
            </a:r>
            <a:r>
              <a:t>及</a:t>
            </a:r>
            <a:r>
              <a:rPr>
                <a:solidFill>
                  <a:schemeClr val="accent6"/>
                </a:solidFill>
              </a:rPr>
              <a:t>置入台灣財經老師</a:t>
            </a:r>
            <a:r>
              <a:t>，也可抹</a:t>
            </a:r>
          </a:p>
          <a:p>
            <a:pPr>
              <a:spcBef>
                <a:spcPts val="400"/>
              </a:spcBef>
              <a:defRPr sz="2000">
                <a:solidFill>
                  <a:srgbClr val="888888"/>
                </a:solidFill>
              </a:defRPr>
            </a:pPr>
            <a:r>
              <a:t>     消陸資等顧慮</a:t>
            </a:r>
          </a:p>
        </p:txBody>
      </p:sp>
      <p:sp>
        <p:nvSpPr>
          <p:cNvPr id="201" name="Text Box 7"/>
          <p:cNvSpPr txBox="1"/>
          <p:nvPr/>
        </p:nvSpPr>
        <p:spPr>
          <a:xfrm>
            <a:off x="1003294" y="4319482"/>
            <a:ext cx="6162569" cy="8254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2859" tIns="22859" rIns="22859" bIns="22859">
            <a:spAutoFit/>
          </a:bodyPr>
          <a:lstStyle/>
          <a:p>
            <a:pPr>
              <a:spcBef>
                <a:spcPts val="400"/>
              </a:spcBef>
              <a:defRPr sz="2000">
                <a:solidFill>
                  <a:srgbClr val="091759"/>
                </a:solidFill>
                <a:latin typeface="Noto Sans TC Bold"/>
                <a:ea typeface="Noto Sans TC Bold"/>
                <a:cs typeface="Noto Sans TC Bold"/>
                <a:sym typeface="Noto Sans TC Bold"/>
              </a:defRPr>
            </a:pPr>
            <a:r>
              <a:t>2C</a:t>
            </a:r>
            <a:r>
              <a:rPr>
                <a:solidFill>
                  <a:srgbClr val="888888"/>
                </a:solidFill>
                <a:latin typeface="+mn-lt"/>
                <a:ea typeface="+mn-ea"/>
                <a:cs typeface="+mn-cs"/>
                <a:sym typeface="Calibri"/>
              </a:rPr>
              <a:t>-提供用戶對於外匯的認識並提倡某些關鍵字吸引更</a:t>
            </a:r>
            <a:endParaRPr>
              <a:solidFill>
                <a:srgbClr val="888888"/>
              </a:solidFill>
            </a:endParaRPr>
          </a:p>
          <a:p>
            <a:pPr>
              <a:spcBef>
                <a:spcPts val="400"/>
              </a:spcBef>
              <a:defRPr sz="2000">
                <a:solidFill>
                  <a:srgbClr val="888888"/>
                </a:solidFill>
              </a:defRPr>
            </a:pPr>
            <a:r>
              <a:t>     多用戶觀看，</a:t>
            </a:r>
            <a:r>
              <a:rPr>
                <a:solidFill>
                  <a:schemeClr val="accent6"/>
                </a:solidFill>
              </a:rPr>
              <a:t>提高瀏覽量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97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Text Box 7"/>
          <p:cNvSpPr txBox="1"/>
          <p:nvPr/>
        </p:nvSpPr>
        <p:spPr>
          <a:xfrm>
            <a:off x="664291" y="1526540"/>
            <a:ext cx="5922456" cy="6172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2859" tIns="22859" rIns="22859" bIns="22859">
            <a:spAutoFit/>
          </a:bodyPr>
          <a:lstStyle>
            <a:lvl1pPr defTabSz="1088232">
              <a:defRPr b="1" spc="-150" sz="3200">
                <a:solidFill>
                  <a:srgbClr val="081758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</a:lstStyle>
          <a:p>
            <a:pPr/>
            <a:r>
              <a:t>5.商品類別</a:t>
            </a:r>
          </a:p>
        </p:txBody>
      </p:sp>
      <p:sp>
        <p:nvSpPr>
          <p:cNvPr id="204" name="Text Box 7"/>
          <p:cNvSpPr txBox="1"/>
          <p:nvPr/>
        </p:nvSpPr>
        <p:spPr>
          <a:xfrm>
            <a:off x="393020" y="209478"/>
            <a:ext cx="9170084" cy="6172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2859" tIns="22859" rIns="22859" bIns="22859">
            <a:spAutoFit/>
          </a:bodyPr>
          <a:lstStyle>
            <a:lvl1pPr>
              <a:spcBef>
                <a:spcPts val="400"/>
              </a:spcBef>
              <a:defRPr sz="3000">
                <a:solidFill>
                  <a:srgbClr val="FFFFFF"/>
                </a:solidFill>
                <a:latin typeface="Noto Sans TC Bold"/>
                <a:ea typeface="Noto Sans TC Bold"/>
                <a:cs typeface="Noto Sans TC Bold"/>
                <a:sym typeface="Noto Sans TC Bold"/>
              </a:defRPr>
            </a:lvl1pPr>
          </a:lstStyle>
          <a:p>
            <a:pPr/>
            <a:r>
              <a:t>FX110 未來規劃-專欄文章</a:t>
            </a:r>
          </a:p>
        </p:txBody>
      </p:sp>
      <p:sp>
        <p:nvSpPr>
          <p:cNvPr id="205" name="Text Box 7"/>
          <p:cNvSpPr txBox="1"/>
          <p:nvPr/>
        </p:nvSpPr>
        <p:spPr>
          <a:xfrm>
            <a:off x="1003294" y="2226874"/>
            <a:ext cx="6162569" cy="4013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2859" tIns="22859" rIns="22859" bIns="22859">
            <a:spAutoFit/>
          </a:bodyPr>
          <a:lstStyle>
            <a:lvl1pPr>
              <a:spcBef>
                <a:spcPts val="400"/>
              </a:spcBef>
              <a:defRPr sz="2000">
                <a:solidFill>
                  <a:srgbClr val="888888"/>
                </a:solidFill>
              </a:defRPr>
            </a:lvl1pPr>
          </a:lstStyle>
          <a:p>
            <a:pPr/>
            <a:r>
              <a:t>與大數據發布相同操作模式</a:t>
            </a:r>
          </a:p>
        </p:txBody>
      </p:sp>
      <p:sp>
        <p:nvSpPr>
          <p:cNvPr id="206" name="Text Box 7"/>
          <p:cNvSpPr txBox="1"/>
          <p:nvPr/>
        </p:nvSpPr>
        <p:spPr>
          <a:xfrm>
            <a:off x="664291" y="3120390"/>
            <a:ext cx="5922456" cy="6172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2859" tIns="22859" rIns="22859" bIns="22859">
            <a:spAutoFit/>
          </a:bodyPr>
          <a:lstStyle>
            <a:lvl1pPr defTabSz="1088232">
              <a:defRPr b="1" spc="-150" sz="3200">
                <a:solidFill>
                  <a:srgbClr val="081758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</a:lstStyle>
          <a:p>
            <a:pPr/>
            <a:r>
              <a:t>6.國際組織</a:t>
            </a:r>
          </a:p>
        </p:txBody>
      </p:sp>
      <p:sp>
        <p:nvSpPr>
          <p:cNvPr id="207" name="Text Box 7"/>
          <p:cNvSpPr txBox="1"/>
          <p:nvPr/>
        </p:nvSpPr>
        <p:spPr>
          <a:xfrm>
            <a:off x="664291" y="4714240"/>
            <a:ext cx="5922456" cy="6172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2859" tIns="22859" rIns="22859" bIns="22859">
            <a:spAutoFit/>
          </a:bodyPr>
          <a:lstStyle>
            <a:lvl1pPr defTabSz="1088232">
              <a:defRPr b="1" spc="-150" sz="3200">
                <a:solidFill>
                  <a:srgbClr val="081758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</a:lstStyle>
          <a:p>
            <a:pPr/>
            <a:r>
              <a:t>7.市場情緒</a:t>
            </a:r>
          </a:p>
        </p:txBody>
      </p:sp>
      <p:sp>
        <p:nvSpPr>
          <p:cNvPr id="208" name="Text Box 7"/>
          <p:cNvSpPr txBox="1"/>
          <p:nvPr/>
        </p:nvSpPr>
        <p:spPr>
          <a:xfrm>
            <a:off x="1003294" y="5465374"/>
            <a:ext cx="6162569" cy="7569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2859" tIns="22859" rIns="22859" bIns="22859">
            <a:spAutoFit/>
          </a:bodyPr>
          <a:lstStyle>
            <a:lvl1pPr>
              <a:spcBef>
                <a:spcPts val="400"/>
              </a:spcBef>
              <a:defRPr sz="2000">
                <a:solidFill>
                  <a:srgbClr val="888888"/>
                </a:solidFill>
              </a:defRPr>
            </a:lvl1pPr>
          </a:lstStyle>
          <a:p>
            <a:pPr/>
            <a:r>
              <a:t>與散戶們的投資情緒相關，後期可製作數據化圖表，也可綁定匯聊進行即時聊天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50"/>
                            </p:stCondLst>
                            <p:childTnLst>
                              <p:par>
                                <p:cTn id="10" presetClass="entr" nodeType="afterEffect" presetSubtype="4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5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5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Class="entr" nodeType="afterEffect" presetSubtype="4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5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5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03" grpId="1"/>
      <p:bldP build="whole" bldLvl="1" animBg="1" rev="0" advAuto="0" spid="206" grpId="2"/>
      <p:bldP build="whole" bldLvl="1" animBg="1" rev="0" advAuto="0" spid="207" grpId="3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Text Box 7"/>
          <p:cNvSpPr txBox="1"/>
          <p:nvPr/>
        </p:nvSpPr>
        <p:spPr>
          <a:xfrm>
            <a:off x="664291" y="2018276"/>
            <a:ext cx="5922456" cy="6172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2859" tIns="22859" rIns="22859" bIns="22859">
            <a:spAutoFit/>
          </a:bodyPr>
          <a:lstStyle>
            <a:lvl1pPr defTabSz="1088232">
              <a:defRPr b="1" spc="-150" sz="3200">
                <a:solidFill>
                  <a:srgbClr val="081758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</a:lstStyle>
          <a:p>
            <a:pPr/>
            <a:r>
              <a:t>8.換匯（買外幣存摺）</a:t>
            </a:r>
          </a:p>
        </p:txBody>
      </p:sp>
      <p:sp>
        <p:nvSpPr>
          <p:cNvPr id="211" name="Text Box 7"/>
          <p:cNvSpPr txBox="1"/>
          <p:nvPr/>
        </p:nvSpPr>
        <p:spPr>
          <a:xfrm>
            <a:off x="393020" y="209478"/>
            <a:ext cx="9170084" cy="6172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2859" tIns="22859" rIns="22859" bIns="22859">
            <a:spAutoFit/>
          </a:bodyPr>
          <a:lstStyle>
            <a:lvl1pPr>
              <a:spcBef>
                <a:spcPts val="400"/>
              </a:spcBef>
              <a:defRPr sz="3000">
                <a:solidFill>
                  <a:srgbClr val="FFFFFF"/>
                </a:solidFill>
                <a:latin typeface="Noto Sans TC Bold"/>
                <a:ea typeface="Noto Sans TC Bold"/>
                <a:cs typeface="Noto Sans TC Bold"/>
                <a:sym typeface="Noto Sans TC Bold"/>
              </a:defRPr>
            </a:lvl1pPr>
          </a:lstStyle>
          <a:p>
            <a:pPr/>
            <a:r>
              <a:t>FX110 未來規劃-專欄文章</a:t>
            </a:r>
          </a:p>
        </p:txBody>
      </p:sp>
      <p:sp>
        <p:nvSpPr>
          <p:cNvPr id="212" name="Text Box 7"/>
          <p:cNvSpPr txBox="1"/>
          <p:nvPr/>
        </p:nvSpPr>
        <p:spPr>
          <a:xfrm>
            <a:off x="1003294" y="2718610"/>
            <a:ext cx="6162569" cy="12141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2859" tIns="22859" rIns="22859" bIns="22859">
            <a:spAutoFit/>
          </a:bodyPr>
          <a:lstStyle/>
          <a:p>
            <a:pPr>
              <a:spcBef>
                <a:spcPts val="400"/>
              </a:spcBef>
              <a:defRPr sz="2000">
                <a:solidFill>
                  <a:srgbClr val="888888"/>
                </a:solidFill>
              </a:defRPr>
            </a:pPr>
            <a:r>
              <a:t>-主要以</a:t>
            </a:r>
            <a:r>
              <a:rPr b="1">
                <a:solidFill>
                  <a:schemeClr val="accent6"/>
                </a:solidFill>
              </a:rPr>
              <a:t>台幣換外幣</a:t>
            </a:r>
            <a:r>
              <a:t>為主的專欄報導為主</a:t>
            </a:r>
          </a:p>
          <a:p>
            <a:pPr>
              <a:spcBef>
                <a:spcPts val="400"/>
              </a:spcBef>
              <a:defRPr sz="2000">
                <a:solidFill>
                  <a:srgbClr val="888888"/>
                </a:solidFill>
              </a:defRPr>
            </a:pPr>
            <a:r>
              <a:t>-挑選熱門換匯貨幣</a:t>
            </a:r>
          </a:p>
          <a:p>
            <a:pPr>
              <a:spcBef>
                <a:spcPts val="400"/>
              </a:spcBef>
              <a:defRPr sz="2000">
                <a:solidFill>
                  <a:srgbClr val="888888"/>
                </a:solidFill>
              </a:defRPr>
            </a:pPr>
            <a:r>
              <a:t>-目的：更貼近台灣用戶並藉此讓台灣更了解外匯</a:t>
            </a:r>
          </a:p>
        </p:txBody>
      </p:sp>
      <p:sp>
        <p:nvSpPr>
          <p:cNvPr id="213" name="Text Box 7"/>
          <p:cNvSpPr txBox="1"/>
          <p:nvPr/>
        </p:nvSpPr>
        <p:spPr>
          <a:xfrm>
            <a:off x="1117594" y="4255524"/>
            <a:ext cx="6162569" cy="8254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2859" tIns="22859" rIns="22859" bIns="22859">
            <a:spAutoFit/>
          </a:bodyPr>
          <a:lstStyle/>
          <a:p>
            <a:pPr>
              <a:spcBef>
                <a:spcPts val="400"/>
              </a:spcBef>
              <a:defRPr sz="2000">
                <a:solidFill>
                  <a:srgbClr val="091759"/>
                </a:solidFill>
                <a:latin typeface="Noto Sans TC Bold"/>
                <a:ea typeface="Noto Sans TC Bold"/>
                <a:cs typeface="Noto Sans TC Bold"/>
                <a:sym typeface="Noto Sans TC Bold"/>
              </a:defRPr>
            </a:pPr>
            <a:r>
              <a:t>2C</a:t>
            </a:r>
            <a:r>
              <a:rPr>
                <a:solidFill>
                  <a:srgbClr val="888888"/>
                </a:solidFill>
                <a:latin typeface="+mn-lt"/>
                <a:ea typeface="+mn-ea"/>
                <a:cs typeface="+mn-cs"/>
                <a:sym typeface="Calibri"/>
              </a:rPr>
              <a:t>-提供用戶對於外匯的認識並提倡某些關鍵字吸引更</a:t>
            </a:r>
            <a:endParaRPr>
              <a:solidFill>
                <a:srgbClr val="888888"/>
              </a:solidFill>
            </a:endParaRPr>
          </a:p>
          <a:p>
            <a:pPr>
              <a:spcBef>
                <a:spcPts val="400"/>
              </a:spcBef>
              <a:defRPr sz="2000">
                <a:solidFill>
                  <a:srgbClr val="888888"/>
                </a:solidFill>
              </a:defRPr>
            </a:pPr>
            <a:r>
              <a:t>     多用戶觀看，</a:t>
            </a:r>
            <a:r>
              <a:rPr>
                <a:solidFill>
                  <a:schemeClr val="accent6"/>
                </a:solidFill>
              </a:rPr>
              <a:t>提高瀏覽量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10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Text Box 7"/>
          <p:cNvSpPr txBox="1"/>
          <p:nvPr/>
        </p:nvSpPr>
        <p:spPr>
          <a:xfrm>
            <a:off x="393020" y="209478"/>
            <a:ext cx="9170084" cy="6172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2859" tIns="22859" rIns="22859" bIns="22859">
            <a:spAutoFit/>
          </a:bodyPr>
          <a:lstStyle>
            <a:lvl1pPr>
              <a:spcBef>
                <a:spcPts val="400"/>
              </a:spcBef>
              <a:defRPr sz="3000">
                <a:solidFill>
                  <a:srgbClr val="FFFFFF"/>
                </a:solidFill>
                <a:latin typeface="Noto Sans TC Bold"/>
                <a:ea typeface="Noto Sans TC Bold"/>
                <a:cs typeface="Noto Sans TC Bold"/>
                <a:sym typeface="Noto Sans TC Bold"/>
              </a:defRPr>
            </a:lvl1pPr>
          </a:lstStyle>
          <a:p>
            <a:pPr/>
            <a:r>
              <a:t>FX110 未來規劃-專欄文章</a:t>
            </a:r>
          </a:p>
        </p:txBody>
      </p:sp>
      <p:sp>
        <p:nvSpPr>
          <p:cNvPr id="216" name="Text Box 7"/>
          <p:cNvSpPr txBox="1"/>
          <p:nvPr/>
        </p:nvSpPr>
        <p:spPr>
          <a:xfrm>
            <a:off x="664291" y="1926729"/>
            <a:ext cx="5922456" cy="6172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2859" tIns="22859" rIns="22859" bIns="22859">
            <a:spAutoFit/>
          </a:bodyPr>
          <a:lstStyle>
            <a:lvl1pPr defTabSz="1088232">
              <a:defRPr b="1" spc="-150" sz="3200">
                <a:solidFill>
                  <a:srgbClr val="081758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</a:lstStyle>
          <a:p>
            <a:pPr/>
            <a:r>
              <a:t>9.財經生活</a:t>
            </a:r>
          </a:p>
        </p:txBody>
      </p:sp>
      <p:sp>
        <p:nvSpPr>
          <p:cNvPr id="217" name="Text Box 7"/>
          <p:cNvSpPr txBox="1"/>
          <p:nvPr/>
        </p:nvSpPr>
        <p:spPr>
          <a:xfrm>
            <a:off x="1003294" y="2717801"/>
            <a:ext cx="7296243" cy="12141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2859" tIns="22859" rIns="22859" bIns="22859">
            <a:spAutoFit/>
          </a:bodyPr>
          <a:lstStyle/>
          <a:p>
            <a:pPr>
              <a:spcBef>
                <a:spcPts val="400"/>
              </a:spcBef>
              <a:defRPr sz="2000">
                <a:solidFill>
                  <a:srgbClr val="888888"/>
                </a:solidFill>
              </a:defRPr>
            </a:pPr>
            <a:r>
              <a:t>-主要以</a:t>
            </a:r>
            <a:r>
              <a:rPr b="1">
                <a:solidFill>
                  <a:schemeClr val="accent6"/>
                </a:solidFill>
              </a:rPr>
              <a:t>國際新聞影響台灣民生生活</a:t>
            </a:r>
            <a:r>
              <a:t>為主的專欄報導為主</a:t>
            </a:r>
          </a:p>
          <a:p>
            <a:pPr>
              <a:spcBef>
                <a:spcPts val="400"/>
              </a:spcBef>
              <a:defRPr sz="2000">
                <a:solidFill>
                  <a:srgbClr val="888888"/>
                </a:solidFill>
              </a:defRPr>
            </a:pPr>
            <a:r>
              <a:t>（舉例：OPEC增產，台灣加油有感）</a:t>
            </a:r>
          </a:p>
          <a:p>
            <a:pPr>
              <a:spcBef>
                <a:spcPts val="400"/>
              </a:spcBef>
              <a:defRPr sz="2000">
                <a:solidFill>
                  <a:srgbClr val="888888"/>
                </a:solidFill>
              </a:defRPr>
            </a:pPr>
            <a:r>
              <a:t>-目的：用生活的角度切入，更貼近台灣用戶並藉此產生共鳴</a:t>
            </a:r>
          </a:p>
        </p:txBody>
      </p:sp>
      <p:sp>
        <p:nvSpPr>
          <p:cNvPr id="218" name="Text Box 7"/>
          <p:cNvSpPr txBox="1"/>
          <p:nvPr/>
        </p:nvSpPr>
        <p:spPr>
          <a:xfrm>
            <a:off x="1117594" y="4207370"/>
            <a:ext cx="6162569" cy="825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2859" tIns="22859" rIns="22859" bIns="22859">
            <a:spAutoFit/>
          </a:bodyPr>
          <a:lstStyle/>
          <a:p>
            <a:pPr>
              <a:spcBef>
                <a:spcPts val="400"/>
              </a:spcBef>
              <a:defRPr sz="2000">
                <a:solidFill>
                  <a:srgbClr val="091759"/>
                </a:solidFill>
                <a:latin typeface="Noto Sans TC Bold"/>
                <a:ea typeface="Noto Sans TC Bold"/>
                <a:cs typeface="Noto Sans TC Bold"/>
                <a:sym typeface="Noto Sans TC Bold"/>
              </a:defRPr>
            </a:pPr>
            <a:r>
              <a:t>2C</a:t>
            </a:r>
            <a:r>
              <a:rPr>
                <a:solidFill>
                  <a:srgbClr val="888888"/>
                </a:solidFill>
                <a:latin typeface="+mn-lt"/>
                <a:ea typeface="+mn-ea"/>
                <a:cs typeface="+mn-cs"/>
                <a:sym typeface="Calibri"/>
              </a:rPr>
              <a:t>-提供用戶對於外匯的認識並提倡某些關鍵字吸引更</a:t>
            </a:r>
            <a:endParaRPr>
              <a:solidFill>
                <a:srgbClr val="888888"/>
              </a:solidFill>
            </a:endParaRPr>
          </a:p>
          <a:p>
            <a:pPr>
              <a:spcBef>
                <a:spcPts val="400"/>
              </a:spcBef>
              <a:defRPr sz="2000">
                <a:solidFill>
                  <a:srgbClr val="888888"/>
                </a:solidFill>
              </a:defRPr>
            </a:pPr>
            <a:r>
              <a:t>     多用戶觀看，</a:t>
            </a:r>
            <a:r>
              <a:rPr>
                <a:solidFill>
                  <a:schemeClr val="accent6"/>
                </a:solidFill>
              </a:rPr>
              <a:t>提高瀏覽量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16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01195B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在地化?"/>
          <p:cNvSpPr txBox="1"/>
          <p:nvPr/>
        </p:nvSpPr>
        <p:spPr>
          <a:xfrm>
            <a:off x="2274570" y="2443482"/>
            <a:ext cx="4594857" cy="19710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cap="all" sz="10000">
                <a:solidFill>
                  <a:srgbClr val="FFFFFF"/>
                </a:solidFill>
                <a:latin typeface="Noto Sans TC Black"/>
                <a:ea typeface="Noto Sans TC Black"/>
                <a:cs typeface="Noto Sans TC Black"/>
                <a:sym typeface="Noto Sans TC Black"/>
              </a:defRPr>
            </a:lvl1pPr>
          </a:lstStyle>
          <a:p>
            <a:pPr/>
            <a:r>
              <a:t>在地化?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矩形"/>
          <p:cNvSpPr/>
          <p:nvPr/>
        </p:nvSpPr>
        <p:spPr>
          <a:xfrm>
            <a:off x="-76200" y="1113182"/>
            <a:ext cx="9435042" cy="4809766"/>
          </a:xfrm>
          <a:prstGeom prst="rect">
            <a:avLst/>
          </a:prstGeom>
          <a:solidFill>
            <a:srgbClr val="081757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>
              <a:defRPr>
                <a:latin typeface="+mj-lt"/>
                <a:ea typeface="+mj-ea"/>
                <a:cs typeface="+mj-cs"/>
                <a:sym typeface="Helvetica"/>
              </a:defRPr>
            </a:pPr>
          </a:p>
        </p:txBody>
      </p:sp>
      <p:sp>
        <p:nvSpPr>
          <p:cNvPr id="221" name="Text Box 7"/>
          <p:cNvSpPr txBox="1"/>
          <p:nvPr/>
        </p:nvSpPr>
        <p:spPr>
          <a:xfrm>
            <a:off x="664291" y="2210389"/>
            <a:ext cx="5922456" cy="6172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2859" tIns="22859" rIns="22859" bIns="22859">
            <a:spAutoFit/>
          </a:bodyPr>
          <a:lstStyle>
            <a:lvl1pPr defTabSz="1088232">
              <a:defRPr b="1" spc="-150" sz="3200">
                <a:solidFill>
                  <a:srgbClr val="DDDDDD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</a:lstStyle>
          <a:p>
            <a:pPr/>
            <a:r>
              <a:t>1.親子教室</a:t>
            </a:r>
          </a:p>
        </p:txBody>
      </p:sp>
      <p:sp>
        <p:nvSpPr>
          <p:cNvPr id="222" name="Text Box 7"/>
          <p:cNvSpPr txBox="1"/>
          <p:nvPr/>
        </p:nvSpPr>
        <p:spPr>
          <a:xfrm>
            <a:off x="393020" y="209478"/>
            <a:ext cx="9170084" cy="6172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2859" tIns="22859" rIns="22859" bIns="22859">
            <a:spAutoFit/>
          </a:bodyPr>
          <a:lstStyle>
            <a:lvl1pPr>
              <a:spcBef>
                <a:spcPts val="400"/>
              </a:spcBef>
              <a:defRPr sz="3000">
                <a:solidFill>
                  <a:srgbClr val="FFFFFF"/>
                </a:solidFill>
                <a:latin typeface="Noto Sans TC Bold"/>
                <a:ea typeface="Noto Sans TC Bold"/>
                <a:cs typeface="Noto Sans TC Bold"/>
                <a:sym typeface="Noto Sans TC Bold"/>
              </a:defRPr>
            </a:lvl1pPr>
          </a:lstStyle>
          <a:p>
            <a:pPr/>
            <a:r>
              <a:t>FX110 未來規劃-活動（異業合作）</a:t>
            </a:r>
          </a:p>
        </p:txBody>
      </p:sp>
      <p:sp>
        <p:nvSpPr>
          <p:cNvPr id="223" name="Text Box 7"/>
          <p:cNvSpPr txBox="1"/>
          <p:nvPr/>
        </p:nvSpPr>
        <p:spPr>
          <a:xfrm>
            <a:off x="2671230" y="2358557"/>
            <a:ext cx="6162565" cy="4013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2859" tIns="22859" rIns="22859" bIns="22859">
            <a:spAutoFit/>
          </a:bodyPr>
          <a:lstStyle/>
          <a:p>
            <a:pPr>
              <a:spcBef>
                <a:spcPts val="400"/>
              </a:spcBef>
              <a:defRPr sz="2000">
                <a:solidFill>
                  <a:srgbClr val="888888"/>
                </a:solidFill>
              </a:defRPr>
            </a:pPr>
            <a:r>
              <a:t>主要以</a:t>
            </a:r>
            <a:r>
              <a:rPr>
                <a:solidFill>
                  <a:schemeClr val="accent6"/>
                </a:solidFill>
              </a:rPr>
              <a:t>家庭主婦</a:t>
            </a:r>
            <a:r>
              <a:t>為主</a:t>
            </a:r>
          </a:p>
        </p:txBody>
      </p:sp>
      <p:sp>
        <p:nvSpPr>
          <p:cNvPr id="224" name="Text Box 7"/>
          <p:cNvSpPr txBox="1"/>
          <p:nvPr/>
        </p:nvSpPr>
        <p:spPr>
          <a:xfrm>
            <a:off x="664291" y="2870789"/>
            <a:ext cx="5922456" cy="6172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2859" tIns="22859" rIns="22859" bIns="22859">
            <a:spAutoFit/>
          </a:bodyPr>
          <a:lstStyle>
            <a:lvl1pPr defTabSz="1088232">
              <a:defRPr b="1" spc="-150" sz="3200">
                <a:solidFill>
                  <a:srgbClr val="DDDDDD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</a:lstStyle>
          <a:p>
            <a:pPr/>
            <a:r>
              <a:t>2.旅遊業</a:t>
            </a:r>
          </a:p>
        </p:txBody>
      </p:sp>
      <p:sp>
        <p:nvSpPr>
          <p:cNvPr id="225" name="Text Box 7"/>
          <p:cNvSpPr txBox="1"/>
          <p:nvPr/>
        </p:nvSpPr>
        <p:spPr>
          <a:xfrm>
            <a:off x="664291" y="3539656"/>
            <a:ext cx="5922456" cy="6172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2859" tIns="22859" rIns="22859" bIns="22859">
            <a:spAutoFit/>
          </a:bodyPr>
          <a:lstStyle>
            <a:lvl1pPr defTabSz="1088232">
              <a:defRPr b="1" spc="-150" sz="3200">
                <a:solidFill>
                  <a:srgbClr val="DDDDDD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</a:lstStyle>
          <a:p>
            <a:pPr/>
            <a:r>
              <a:t>3.學校</a:t>
            </a:r>
          </a:p>
        </p:txBody>
      </p:sp>
      <p:sp>
        <p:nvSpPr>
          <p:cNvPr id="226" name="Text Box 7"/>
          <p:cNvSpPr txBox="1"/>
          <p:nvPr/>
        </p:nvSpPr>
        <p:spPr>
          <a:xfrm>
            <a:off x="664291" y="4208521"/>
            <a:ext cx="5922456" cy="6172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2859" tIns="22859" rIns="22859" bIns="22859">
            <a:spAutoFit/>
          </a:bodyPr>
          <a:lstStyle>
            <a:lvl1pPr defTabSz="1088232">
              <a:defRPr b="1" spc="-150" sz="3200">
                <a:solidFill>
                  <a:srgbClr val="DDDDDD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</a:lstStyle>
          <a:p>
            <a:pPr/>
            <a:r>
              <a:t>4.本地銀行</a:t>
            </a:r>
          </a:p>
        </p:txBody>
      </p:sp>
      <p:sp>
        <p:nvSpPr>
          <p:cNvPr id="227" name="Text Box 7"/>
          <p:cNvSpPr txBox="1"/>
          <p:nvPr/>
        </p:nvSpPr>
        <p:spPr>
          <a:xfrm>
            <a:off x="2671230" y="2949107"/>
            <a:ext cx="6162565" cy="4013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2859" tIns="22859" rIns="22859" bIns="22859">
            <a:spAutoFit/>
          </a:bodyPr>
          <a:lstStyle/>
          <a:p>
            <a:pPr>
              <a:spcBef>
                <a:spcPts val="400"/>
              </a:spcBef>
              <a:defRPr sz="2000">
                <a:solidFill>
                  <a:srgbClr val="888888"/>
                </a:solidFill>
              </a:defRPr>
            </a:pPr>
            <a:r>
              <a:t>可以串連我司欄目，並闡述</a:t>
            </a:r>
            <a:r>
              <a:rPr>
                <a:solidFill>
                  <a:schemeClr val="accent6"/>
                </a:solidFill>
              </a:rPr>
              <a:t>換匯/買外幣的知識</a:t>
            </a:r>
          </a:p>
        </p:txBody>
      </p:sp>
      <p:sp>
        <p:nvSpPr>
          <p:cNvPr id="228" name="Text Box 7"/>
          <p:cNvSpPr txBox="1"/>
          <p:nvPr/>
        </p:nvSpPr>
        <p:spPr>
          <a:xfrm>
            <a:off x="2671230" y="3647606"/>
            <a:ext cx="6162565" cy="4013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2859" tIns="22859" rIns="22859" bIns="22859">
            <a:spAutoFit/>
          </a:bodyPr>
          <a:lstStyle/>
          <a:p>
            <a:pPr>
              <a:spcBef>
                <a:spcPts val="400"/>
              </a:spcBef>
              <a:defRPr sz="2000">
                <a:solidFill>
                  <a:srgbClr val="888888"/>
                </a:solidFill>
              </a:defRPr>
            </a:pPr>
            <a:r>
              <a:t>可以串連我司欄目，並</a:t>
            </a:r>
            <a:r>
              <a:rPr>
                <a:solidFill>
                  <a:schemeClr val="accent6"/>
                </a:solidFill>
              </a:rPr>
              <a:t>闡述外匯保證金及監管的知識</a:t>
            </a:r>
          </a:p>
        </p:txBody>
      </p:sp>
      <p:sp>
        <p:nvSpPr>
          <p:cNvPr id="229" name="Text Box 7"/>
          <p:cNvSpPr txBox="1"/>
          <p:nvPr/>
        </p:nvSpPr>
        <p:spPr>
          <a:xfrm>
            <a:off x="2671230" y="4316471"/>
            <a:ext cx="6162565" cy="4013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2859" tIns="22859" rIns="22859" bIns="22859">
            <a:spAutoFit/>
          </a:bodyPr>
          <a:lstStyle>
            <a:lvl1pPr>
              <a:spcBef>
                <a:spcPts val="400"/>
              </a:spcBef>
              <a:defRPr sz="2000">
                <a:solidFill>
                  <a:srgbClr val="888888"/>
                </a:solidFill>
              </a:defRPr>
            </a:lvl1pPr>
          </a:lstStyle>
          <a:p>
            <a:pPr/>
            <a:r>
              <a:t>舉辦國際型的技術交流會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50"/>
                            </p:stCondLst>
                            <p:childTnLst>
                              <p:par>
                                <p:cTn id="10" presetClass="entr" nodeType="afterEffect" presetSubtype="4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5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5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Class="entr" nodeType="afterEffect" presetSubtype="4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5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5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750"/>
                            </p:stCondLst>
                            <p:childTnLst>
                              <p:par>
                                <p:cTn id="20" presetClass="entr" nodeType="afterEffect" presetSubtype="4" presetID="2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5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5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26" grpId="4"/>
      <p:bldP build="whole" bldLvl="1" animBg="1" rev="0" advAuto="0" spid="225" grpId="3"/>
      <p:bldP build="whole" bldLvl="1" animBg="1" rev="0" advAuto="0" spid="221" grpId="1"/>
      <p:bldP build="whole" bldLvl="1" animBg="1" rev="0" advAuto="0" spid="224" grpId="2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081757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Oval 1"/>
          <p:cNvSpPr/>
          <p:nvPr/>
        </p:nvSpPr>
        <p:spPr>
          <a:xfrm>
            <a:off x="3200400" y="1828800"/>
            <a:ext cx="2667000" cy="2667000"/>
          </a:xfrm>
          <a:prstGeom prst="ellipse">
            <a:avLst/>
          </a:prstGeom>
          <a:solidFill>
            <a:schemeClr val="accent5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32" name="Text Box 10"/>
          <p:cNvSpPr txBox="1"/>
          <p:nvPr/>
        </p:nvSpPr>
        <p:spPr>
          <a:xfrm>
            <a:off x="3390898" y="2723718"/>
            <a:ext cx="2608886" cy="8712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2859" tIns="22859" rIns="22859" bIns="22859">
            <a:spAutoFit/>
          </a:bodyPr>
          <a:lstStyle>
            <a:lvl1pPr defTabSz="1088232">
              <a:defRPr sz="5400">
                <a:solidFill>
                  <a:srgbClr val="FFFFFF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</a:lstStyle>
          <a:p>
            <a:pPr/>
            <a:r>
              <a:t>Thanks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Subtype="1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683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683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683"/>
                            </p:stCondLst>
                            <p:childTnLst>
                              <p:par>
                                <p:cTn id="10" presetClass="entr" nodeType="afterEffect" presetSubtype="1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683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83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31" grpId="1"/>
      <p:bldP build="whole" bldLvl="1" animBg="1" rev="0" advAuto="0" spid="232" grpId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01195B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特色化?"/>
          <p:cNvSpPr txBox="1"/>
          <p:nvPr/>
        </p:nvSpPr>
        <p:spPr>
          <a:xfrm>
            <a:off x="2274570" y="2443482"/>
            <a:ext cx="4594857" cy="19710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cap="all" sz="10000">
                <a:solidFill>
                  <a:srgbClr val="FFFFFF"/>
                </a:solidFill>
                <a:latin typeface="Noto Sans TC Black"/>
                <a:ea typeface="Noto Sans TC Black"/>
                <a:cs typeface="Noto Sans TC Black"/>
                <a:sym typeface="Noto Sans TC Black"/>
              </a:defRPr>
            </a:lvl1pPr>
          </a:lstStyle>
          <a:p>
            <a:pPr/>
            <a:r>
              <a:t>特色化?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01195B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未來佈局?"/>
          <p:cNvSpPr txBox="1"/>
          <p:nvPr/>
        </p:nvSpPr>
        <p:spPr>
          <a:xfrm>
            <a:off x="1639570" y="2443482"/>
            <a:ext cx="5864857" cy="19710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cap="all" sz="10000">
                <a:solidFill>
                  <a:srgbClr val="FFFFFF"/>
                </a:solidFill>
                <a:latin typeface="Noto Sans TC Black"/>
                <a:ea typeface="Noto Sans TC Black"/>
                <a:cs typeface="Noto Sans TC Black"/>
                <a:sym typeface="Noto Sans TC Black"/>
              </a:defRPr>
            </a:lvl1pPr>
          </a:lstStyle>
          <a:p>
            <a:pPr/>
            <a:r>
              <a:t>未來佈局?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01195B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我怎麼…"/>
          <p:cNvSpPr txBox="1"/>
          <p:nvPr/>
        </p:nvSpPr>
        <p:spPr>
          <a:xfrm>
            <a:off x="2469517" y="1503679"/>
            <a:ext cx="4204967" cy="38506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cap="all" sz="10000">
                <a:solidFill>
                  <a:srgbClr val="FFFFFF"/>
                </a:solidFill>
                <a:latin typeface="Noto Sans TC Black"/>
                <a:ea typeface="Noto Sans TC Black"/>
                <a:cs typeface="Noto Sans TC Black"/>
                <a:sym typeface="Noto Sans TC Black"/>
              </a:defRPr>
            </a:pPr>
            <a:r>
              <a:t>我怎麼</a:t>
            </a:r>
          </a:p>
          <a:p>
            <a:pPr>
              <a:defRPr cap="all" sz="10000">
                <a:solidFill>
                  <a:srgbClr val="FFFFFF"/>
                </a:solidFill>
                <a:latin typeface="Noto Sans TC Black"/>
                <a:ea typeface="Noto Sans TC Black"/>
                <a:cs typeface="Noto Sans TC Black"/>
                <a:sym typeface="Noto Sans TC Black"/>
              </a:defRPr>
            </a:pPr>
            <a:r>
              <a:t>發想...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01195B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1.我們是全球最大的外匯資訊媒體…"/>
          <p:cNvSpPr txBox="1"/>
          <p:nvPr/>
        </p:nvSpPr>
        <p:spPr>
          <a:xfrm>
            <a:off x="1626425" y="2697481"/>
            <a:ext cx="5891146" cy="14630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 algn="ctr">
              <a:lnSpc>
                <a:spcPct val="140000"/>
              </a:lnSpc>
              <a:defRPr cap="all" sz="3000">
                <a:solidFill>
                  <a:srgbClr val="FFFFFF"/>
                </a:solidFill>
                <a:latin typeface="Noto Sans TC Black"/>
                <a:ea typeface="Noto Sans TC Black"/>
                <a:cs typeface="Noto Sans TC Black"/>
                <a:sym typeface="Noto Sans TC Black"/>
              </a:defRPr>
            </a:pPr>
            <a:r>
              <a:t>1.我們是全球最大的外匯資訊媒體</a:t>
            </a:r>
          </a:p>
          <a:p>
            <a:pPr algn="ctr">
              <a:lnSpc>
                <a:spcPct val="140000"/>
              </a:lnSpc>
              <a:defRPr cap="all" sz="3000">
                <a:solidFill>
                  <a:srgbClr val="FFFFFF"/>
                </a:solidFill>
                <a:latin typeface="Noto Sans TC Black"/>
                <a:ea typeface="Noto Sans TC Black"/>
                <a:cs typeface="Noto Sans TC Black"/>
                <a:sym typeface="Noto Sans TC Black"/>
              </a:defRPr>
            </a:pPr>
            <a:r>
              <a:t>2.核心主軸為外匯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01195B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目前簡網已知欄目…"/>
          <p:cNvSpPr txBox="1"/>
          <p:nvPr/>
        </p:nvSpPr>
        <p:spPr>
          <a:xfrm>
            <a:off x="3333307" y="2058670"/>
            <a:ext cx="3239386" cy="27406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lnSpc>
                <a:spcPct val="140000"/>
              </a:lnSpc>
              <a:defRPr cap="all" sz="3000">
                <a:solidFill>
                  <a:srgbClr val="FFFFFF"/>
                </a:solidFill>
                <a:latin typeface="Noto Sans TC Black"/>
                <a:ea typeface="Noto Sans TC Black"/>
                <a:cs typeface="Noto Sans TC Black"/>
                <a:sym typeface="Noto Sans TC Black"/>
              </a:defRPr>
            </a:pPr>
            <a:r>
              <a:t>目前簡網已知欄目</a:t>
            </a:r>
          </a:p>
          <a:p>
            <a:pPr>
              <a:lnSpc>
                <a:spcPct val="140000"/>
              </a:lnSpc>
              <a:defRPr cap="all" sz="1900">
                <a:solidFill>
                  <a:srgbClr val="FFFFFF"/>
                </a:solidFill>
                <a:latin typeface="Noto Sans TC Medium"/>
                <a:ea typeface="Noto Sans TC Medium"/>
                <a:cs typeface="Noto Sans TC Medium"/>
                <a:sym typeface="Noto Sans TC Medium"/>
              </a:defRPr>
            </a:pPr>
            <a:r>
              <a:t>-曝光黑平台</a:t>
            </a:r>
          </a:p>
          <a:p>
            <a:pPr>
              <a:lnSpc>
                <a:spcPct val="140000"/>
              </a:lnSpc>
              <a:defRPr cap="all" sz="1900">
                <a:solidFill>
                  <a:srgbClr val="FFFFFF"/>
                </a:solidFill>
                <a:latin typeface="Noto Sans TC Medium"/>
                <a:ea typeface="Noto Sans TC Medium"/>
                <a:cs typeface="Noto Sans TC Medium"/>
                <a:sym typeface="Noto Sans TC Medium"/>
              </a:defRPr>
            </a:pPr>
            <a:r>
              <a:t>-行業內資訊</a:t>
            </a:r>
          </a:p>
          <a:p>
            <a:pPr>
              <a:lnSpc>
                <a:spcPct val="140000"/>
              </a:lnSpc>
              <a:defRPr cap="all" sz="1900">
                <a:solidFill>
                  <a:srgbClr val="FFFFFF"/>
                </a:solidFill>
                <a:latin typeface="Noto Sans TC Medium"/>
                <a:ea typeface="Noto Sans TC Medium"/>
                <a:cs typeface="Noto Sans TC Medium"/>
                <a:sym typeface="Noto Sans TC Medium"/>
              </a:defRPr>
            </a:pPr>
            <a:r>
              <a:t>-IB之家</a:t>
            </a:r>
          </a:p>
          <a:p>
            <a:pPr>
              <a:lnSpc>
                <a:spcPct val="140000"/>
              </a:lnSpc>
              <a:defRPr cap="all" sz="1900">
                <a:solidFill>
                  <a:srgbClr val="FFFFFF"/>
                </a:solidFill>
                <a:latin typeface="Noto Sans TC Medium"/>
                <a:ea typeface="Noto Sans TC Medium"/>
                <a:cs typeface="Noto Sans TC Medium"/>
                <a:sym typeface="Noto Sans TC Medium"/>
              </a:defRPr>
            </a:pPr>
            <a:r>
              <a:t>-訂製沙龍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01195B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圓形"/>
          <p:cNvSpPr/>
          <p:nvPr/>
        </p:nvSpPr>
        <p:spPr>
          <a:xfrm>
            <a:off x="3937000" y="2794000"/>
            <a:ext cx="1270000" cy="1270000"/>
          </a:xfrm>
          <a:prstGeom prst="ellipse">
            <a:avLst/>
          </a:prstGeom>
          <a:solidFill>
            <a:srgbClr val="FFFFFF"/>
          </a:solidFill>
          <a:ln w="12700">
            <a:miter lim="400000"/>
          </a:ln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p:spPr>
        <p:txBody>
          <a:bodyPr lIns="45718" tIns="45718" rIns="45718" bIns="45718" anchor="ctr"/>
          <a:lstStyle/>
          <a:p>
            <a:pPr>
              <a:defRPr>
                <a:latin typeface="+mj-lt"/>
                <a:ea typeface="+mj-ea"/>
                <a:cs typeface="+mj-cs"/>
                <a:sym typeface="Helvetica"/>
              </a:defRPr>
            </a:pPr>
          </a:p>
        </p:txBody>
      </p:sp>
      <p:sp>
        <p:nvSpPr>
          <p:cNvPr id="128" name="外匯"/>
          <p:cNvSpPr txBox="1"/>
          <p:nvPr/>
        </p:nvSpPr>
        <p:spPr>
          <a:xfrm>
            <a:off x="4189731" y="3141981"/>
            <a:ext cx="764537" cy="5740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2600">
                <a:latin typeface="Noto Sans TC Black"/>
                <a:ea typeface="Noto Sans TC Black"/>
                <a:cs typeface="Noto Sans TC Black"/>
                <a:sym typeface="Noto Sans TC Black"/>
              </a:defRPr>
            </a:lvl1pPr>
          </a:lstStyle>
          <a:p>
            <a:pPr/>
            <a:r>
              <a:t>外匯</a:t>
            </a:r>
          </a:p>
        </p:txBody>
      </p:sp>
      <p:grpSp>
        <p:nvGrpSpPr>
          <p:cNvPr id="147" name="群組"/>
          <p:cNvGrpSpPr/>
          <p:nvPr/>
        </p:nvGrpSpPr>
        <p:grpSpPr>
          <a:xfrm>
            <a:off x="3321396" y="685798"/>
            <a:ext cx="4671643" cy="5135457"/>
            <a:chOff x="0" y="0"/>
            <a:chExt cx="4671642" cy="5135456"/>
          </a:xfrm>
        </p:grpSpPr>
        <p:sp>
          <p:nvSpPr>
            <p:cNvPr id="129" name="圓角矩形"/>
            <p:cNvSpPr/>
            <p:nvPr/>
          </p:nvSpPr>
          <p:spPr>
            <a:xfrm>
              <a:off x="-1" y="-1"/>
              <a:ext cx="2501210" cy="548638"/>
            </a:xfrm>
            <a:prstGeom prst="roundRect">
              <a:avLst>
                <a:gd name="adj" fmla="val 34722"/>
              </a:avLst>
            </a:prstGeom>
            <a:solidFill>
              <a:srgbClr val="FBCAA2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38100" dist="23000" dir="5400000">
                <a:srgbClr val="000000">
                  <a:alpha val="35000"/>
                </a:srgbClr>
              </a:outerShdw>
            </a:effectLst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+mj-lt"/>
                  <a:ea typeface="+mj-ea"/>
                  <a:cs typeface="+mj-cs"/>
                  <a:sym typeface="Helvetica"/>
                </a:defRPr>
              </a:pPr>
            </a:p>
          </p:txBody>
        </p:sp>
        <p:sp>
          <p:nvSpPr>
            <p:cNvPr id="130" name="國家政策、經濟決策"/>
            <p:cNvSpPr txBox="1"/>
            <p:nvPr/>
          </p:nvSpPr>
          <p:spPr>
            <a:xfrm>
              <a:off x="169833" y="57149"/>
              <a:ext cx="2161537" cy="43433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8" tIns="45718" rIns="45718" bIns="45718" numCol="1" anchor="t">
              <a:spAutoFit/>
            </a:bodyPr>
            <a:lstStyle>
              <a:lvl1pPr>
                <a:defRPr>
                  <a:solidFill>
                    <a:srgbClr val="071757"/>
                  </a:solidFill>
                  <a:latin typeface="Noto Sans TC Regular"/>
                  <a:ea typeface="Noto Sans TC Regular"/>
                  <a:cs typeface="Noto Sans TC Regular"/>
                  <a:sym typeface="Noto Sans TC Regular"/>
                </a:defRPr>
              </a:lvl1pPr>
            </a:lstStyle>
            <a:p>
              <a:pPr/>
              <a:r>
                <a:t>國家政策、經濟決策</a:t>
              </a:r>
            </a:p>
          </p:txBody>
        </p:sp>
        <p:sp>
          <p:nvSpPr>
            <p:cNvPr id="131" name="圓角矩形"/>
            <p:cNvSpPr/>
            <p:nvPr/>
          </p:nvSpPr>
          <p:spPr>
            <a:xfrm>
              <a:off x="2156536" y="838200"/>
              <a:ext cx="1358209" cy="548638"/>
            </a:xfrm>
            <a:prstGeom prst="roundRect">
              <a:avLst>
                <a:gd name="adj" fmla="val 34722"/>
              </a:avLst>
            </a:prstGeom>
            <a:solidFill>
              <a:srgbClr val="FBCAA2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38100" dist="23000" dir="5400000">
                <a:srgbClr val="000000">
                  <a:alpha val="35000"/>
                </a:srgbClr>
              </a:outerShdw>
            </a:effectLst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+mj-lt"/>
                  <a:ea typeface="+mj-ea"/>
                  <a:cs typeface="+mj-cs"/>
                  <a:sym typeface="Helvetica"/>
                </a:defRPr>
              </a:pPr>
            </a:p>
          </p:txBody>
        </p:sp>
        <p:sp>
          <p:nvSpPr>
            <p:cNvPr id="132" name="國際組織"/>
            <p:cNvSpPr txBox="1"/>
            <p:nvPr/>
          </p:nvSpPr>
          <p:spPr>
            <a:xfrm>
              <a:off x="2326371" y="895350"/>
              <a:ext cx="1018537" cy="43433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8" tIns="45718" rIns="45718" bIns="45718" numCol="1" anchor="t">
              <a:spAutoFit/>
            </a:bodyPr>
            <a:lstStyle>
              <a:lvl1pPr>
                <a:defRPr>
                  <a:solidFill>
                    <a:srgbClr val="071757"/>
                  </a:solidFill>
                  <a:latin typeface="Noto Sans TC Regular"/>
                  <a:ea typeface="Noto Sans TC Regular"/>
                  <a:cs typeface="Noto Sans TC Regular"/>
                  <a:sym typeface="Noto Sans TC Regular"/>
                </a:defRPr>
              </a:lvl1pPr>
            </a:lstStyle>
            <a:p>
              <a:pPr/>
              <a:r>
                <a:t>國際組織</a:t>
              </a:r>
            </a:p>
          </p:txBody>
        </p:sp>
        <p:sp>
          <p:nvSpPr>
            <p:cNvPr id="133" name="圓角矩形"/>
            <p:cNvSpPr/>
            <p:nvPr/>
          </p:nvSpPr>
          <p:spPr>
            <a:xfrm>
              <a:off x="2994737" y="2174057"/>
              <a:ext cx="1358208" cy="548639"/>
            </a:xfrm>
            <a:prstGeom prst="roundRect">
              <a:avLst>
                <a:gd name="adj" fmla="val 34722"/>
              </a:avLst>
            </a:prstGeom>
            <a:solidFill>
              <a:srgbClr val="FBCAA2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38100" dist="23000" dir="5400000">
                <a:srgbClr val="000000">
                  <a:alpha val="35000"/>
                </a:srgbClr>
              </a:outerShdw>
            </a:effectLst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+mj-lt"/>
                  <a:ea typeface="+mj-ea"/>
                  <a:cs typeface="+mj-cs"/>
                  <a:sym typeface="Helvetica"/>
                </a:defRPr>
              </a:pPr>
            </a:p>
          </p:txBody>
        </p:sp>
        <p:sp>
          <p:nvSpPr>
            <p:cNvPr id="134" name="經濟數據"/>
            <p:cNvSpPr txBox="1"/>
            <p:nvPr/>
          </p:nvSpPr>
          <p:spPr>
            <a:xfrm>
              <a:off x="3164571" y="2231207"/>
              <a:ext cx="1018537" cy="43433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8" tIns="45718" rIns="45718" bIns="45718" numCol="1" anchor="t">
              <a:spAutoFit/>
            </a:bodyPr>
            <a:lstStyle>
              <a:lvl1pPr>
                <a:defRPr>
                  <a:solidFill>
                    <a:srgbClr val="071757"/>
                  </a:solidFill>
                  <a:latin typeface="Noto Sans TC Regular"/>
                  <a:ea typeface="Noto Sans TC Regular"/>
                  <a:cs typeface="Noto Sans TC Regular"/>
                  <a:sym typeface="Noto Sans TC Regular"/>
                </a:defRPr>
              </a:lvl1pPr>
            </a:lstStyle>
            <a:p>
              <a:pPr/>
              <a:r>
                <a:t>經濟數據</a:t>
              </a:r>
            </a:p>
          </p:txBody>
        </p:sp>
        <p:sp>
          <p:nvSpPr>
            <p:cNvPr id="135" name="圓角矩形"/>
            <p:cNvSpPr/>
            <p:nvPr/>
          </p:nvSpPr>
          <p:spPr>
            <a:xfrm>
              <a:off x="3313432" y="3166533"/>
              <a:ext cx="1358211" cy="548639"/>
            </a:xfrm>
            <a:prstGeom prst="roundRect">
              <a:avLst>
                <a:gd name="adj" fmla="val 34722"/>
              </a:avLst>
            </a:prstGeom>
            <a:solidFill>
              <a:srgbClr val="FBCAA2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38100" dist="23000" dir="5400000">
                <a:srgbClr val="000000">
                  <a:alpha val="35000"/>
                </a:srgbClr>
              </a:outerShdw>
            </a:effectLst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+mj-lt"/>
                  <a:ea typeface="+mj-ea"/>
                  <a:cs typeface="+mj-cs"/>
                  <a:sym typeface="Helvetica"/>
                </a:defRPr>
              </a:pPr>
            </a:p>
          </p:txBody>
        </p:sp>
        <p:sp>
          <p:nvSpPr>
            <p:cNvPr id="136" name="外匯商品"/>
            <p:cNvSpPr txBox="1"/>
            <p:nvPr/>
          </p:nvSpPr>
          <p:spPr>
            <a:xfrm>
              <a:off x="3483267" y="3223683"/>
              <a:ext cx="1018537" cy="43433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8" tIns="45718" rIns="45718" bIns="45718" numCol="1" anchor="t">
              <a:spAutoFit/>
            </a:bodyPr>
            <a:lstStyle>
              <a:lvl1pPr>
                <a:defRPr>
                  <a:solidFill>
                    <a:srgbClr val="071757"/>
                  </a:solidFill>
                  <a:latin typeface="Noto Sans TC Regular"/>
                  <a:ea typeface="Noto Sans TC Regular"/>
                  <a:cs typeface="Noto Sans TC Regular"/>
                  <a:sym typeface="Noto Sans TC Regular"/>
                </a:defRPr>
              </a:lvl1pPr>
            </a:lstStyle>
            <a:p>
              <a:pPr/>
              <a:r>
                <a:t>外匯商品</a:t>
              </a:r>
            </a:p>
          </p:txBody>
        </p:sp>
        <p:sp>
          <p:nvSpPr>
            <p:cNvPr id="137" name="圓角矩形"/>
            <p:cNvSpPr/>
            <p:nvPr/>
          </p:nvSpPr>
          <p:spPr>
            <a:xfrm>
              <a:off x="2910070" y="4095750"/>
              <a:ext cx="1358208" cy="548638"/>
            </a:xfrm>
            <a:prstGeom prst="roundRect">
              <a:avLst>
                <a:gd name="adj" fmla="val 34722"/>
              </a:avLst>
            </a:prstGeom>
            <a:solidFill>
              <a:srgbClr val="FBCAA2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38100" dist="23000" dir="5400000">
                <a:srgbClr val="000000">
                  <a:alpha val="35000"/>
                </a:srgbClr>
              </a:outerShdw>
            </a:effectLst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+mj-lt"/>
                  <a:ea typeface="+mj-ea"/>
                  <a:cs typeface="+mj-cs"/>
                  <a:sym typeface="Helvetica"/>
                </a:defRPr>
              </a:pPr>
            </a:p>
          </p:txBody>
        </p:sp>
        <p:sp>
          <p:nvSpPr>
            <p:cNvPr id="138" name="市場情緒"/>
            <p:cNvSpPr txBox="1"/>
            <p:nvPr/>
          </p:nvSpPr>
          <p:spPr>
            <a:xfrm>
              <a:off x="3079904" y="4152900"/>
              <a:ext cx="1018537" cy="43433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8" tIns="45718" rIns="45718" bIns="45718" numCol="1" anchor="t">
              <a:spAutoFit/>
            </a:bodyPr>
            <a:lstStyle>
              <a:lvl1pPr>
                <a:defRPr>
                  <a:solidFill>
                    <a:srgbClr val="071757"/>
                  </a:solidFill>
                  <a:latin typeface="Noto Sans TC Regular"/>
                  <a:ea typeface="Noto Sans TC Regular"/>
                  <a:cs typeface="Noto Sans TC Regular"/>
                  <a:sym typeface="Noto Sans TC Regular"/>
                </a:defRPr>
              </a:lvl1pPr>
            </a:lstStyle>
            <a:p>
              <a:pPr/>
              <a:r>
                <a:t>市場情緒</a:t>
              </a:r>
            </a:p>
          </p:txBody>
        </p:sp>
        <p:sp>
          <p:nvSpPr>
            <p:cNvPr id="139" name="圓角矩形"/>
            <p:cNvSpPr/>
            <p:nvPr/>
          </p:nvSpPr>
          <p:spPr>
            <a:xfrm>
              <a:off x="700018" y="4586816"/>
              <a:ext cx="1358209" cy="548640"/>
            </a:xfrm>
            <a:prstGeom prst="roundRect">
              <a:avLst>
                <a:gd name="adj" fmla="val 34722"/>
              </a:avLst>
            </a:prstGeom>
            <a:solidFill>
              <a:srgbClr val="FBCAA2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38100" dist="23000" dir="5400000">
                <a:srgbClr val="000000">
                  <a:alpha val="35000"/>
                </a:srgbClr>
              </a:outerShdw>
            </a:effectLst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+mj-lt"/>
                  <a:ea typeface="+mj-ea"/>
                  <a:cs typeface="+mj-cs"/>
                  <a:sym typeface="Helvetica"/>
                </a:defRPr>
              </a:pPr>
            </a:p>
          </p:txBody>
        </p:sp>
        <p:sp>
          <p:nvSpPr>
            <p:cNvPr id="140" name="熱點新聞"/>
            <p:cNvSpPr txBox="1"/>
            <p:nvPr/>
          </p:nvSpPr>
          <p:spPr>
            <a:xfrm>
              <a:off x="869853" y="4643966"/>
              <a:ext cx="1018537" cy="43433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8" tIns="45718" rIns="45718" bIns="45718" numCol="1" anchor="t">
              <a:spAutoFit/>
            </a:bodyPr>
            <a:lstStyle>
              <a:lvl1pPr>
                <a:defRPr>
                  <a:solidFill>
                    <a:srgbClr val="071757"/>
                  </a:solidFill>
                  <a:latin typeface="Noto Sans TC Regular"/>
                  <a:ea typeface="Noto Sans TC Regular"/>
                  <a:cs typeface="Noto Sans TC Regular"/>
                  <a:sym typeface="Noto Sans TC Regular"/>
                </a:defRPr>
              </a:lvl1pPr>
            </a:lstStyle>
            <a:p>
              <a:pPr/>
              <a:r>
                <a:t>熱點新聞</a:t>
              </a:r>
            </a:p>
          </p:txBody>
        </p:sp>
        <p:sp>
          <p:nvSpPr>
            <p:cNvPr id="141" name="線條"/>
            <p:cNvSpPr/>
            <p:nvPr/>
          </p:nvSpPr>
          <p:spPr>
            <a:xfrm flipV="1">
              <a:off x="1216736" y="660352"/>
              <a:ext cx="3" cy="1270003"/>
            </a:xfrm>
            <a:prstGeom prst="line">
              <a:avLst/>
            </a:prstGeom>
            <a:noFill/>
            <a:ln w="25400" cap="rnd">
              <a:solidFill>
                <a:srgbClr val="F3CCA8"/>
              </a:solidFill>
              <a:custDash>
                <a:ds d="100000" sp="200000"/>
              </a:custDash>
              <a:round/>
              <a:tailEnd type="triangle" w="med" len="med"/>
            </a:ln>
            <a:effectLst>
              <a:outerShdw sx="100000" sy="100000" kx="0" ky="0" algn="b" rotWithShape="0" blurRad="38100" dist="23000" dir="5400000">
                <a:srgbClr val="000000">
                  <a:alpha val="35000"/>
                </a:srgbClr>
              </a:outerShdw>
            </a:effectLst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142" name="線條"/>
            <p:cNvSpPr/>
            <p:nvPr/>
          </p:nvSpPr>
          <p:spPr>
            <a:xfrm flipV="1">
              <a:off x="1729575" y="1535144"/>
              <a:ext cx="556078" cy="556078"/>
            </a:xfrm>
            <a:prstGeom prst="line">
              <a:avLst/>
            </a:prstGeom>
            <a:noFill/>
            <a:ln w="25400" cap="rnd">
              <a:solidFill>
                <a:srgbClr val="F3CCA8"/>
              </a:solidFill>
              <a:custDash>
                <a:ds d="100000" sp="200000"/>
              </a:custDash>
              <a:round/>
              <a:tailEnd type="triangle" w="med" len="med"/>
            </a:ln>
            <a:effectLst>
              <a:outerShdw sx="100000" sy="100000" kx="0" ky="0" algn="b" rotWithShape="0" blurRad="38100" dist="23000" dir="5400000">
                <a:srgbClr val="000000">
                  <a:alpha val="35000"/>
                </a:srgbClr>
              </a:outerShdw>
            </a:effectLst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143" name="線條"/>
            <p:cNvSpPr/>
            <p:nvPr/>
          </p:nvSpPr>
          <p:spPr>
            <a:xfrm flipV="1">
              <a:off x="2008975" y="2448375"/>
              <a:ext cx="746578" cy="3"/>
            </a:xfrm>
            <a:prstGeom prst="line">
              <a:avLst/>
            </a:prstGeom>
            <a:noFill/>
            <a:ln w="25400" cap="rnd">
              <a:solidFill>
                <a:srgbClr val="F3CCA8"/>
              </a:solidFill>
              <a:custDash>
                <a:ds d="100000" sp="200000"/>
              </a:custDash>
              <a:round/>
              <a:tailEnd type="triangle" w="med" len="med"/>
            </a:ln>
            <a:effectLst>
              <a:outerShdw sx="100000" sy="100000" kx="0" ky="0" algn="b" rotWithShape="0" blurRad="38100" dist="23000" dir="5400000">
                <a:srgbClr val="000000">
                  <a:alpha val="35000"/>
                </a:srgbClr>
              </a:outerShdw>
            </a:effectLst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144" name="線條"/>
            <p:cNvSpPr/>
            <p:nvPr/>
          </p:nvSpPr>
          <p:spPr>
            <a:xfrm>
              <a:off x="2008975" y="3156648"/>
              <a:ext cx="1111648" cy="236838"/>
            </a:xfrm>
            <a:prstGeom prst="line">
              <a:avLst/>
            </a:prstGeom>
            <a:noFill/>
            <a:ln w="25400" cap="rnd">
              <a:solidFill>
                <a:srgbClr val="F3CCA8"/>
              </a:solidFill>
              <a:custDash>
                <a:ds d="100000" sp="200000"/>
              </a:custDash>
              <a:round/>
              <a:tailEnd type="triangle" w="med" len="med"/>
            </a:ln>
            <a:effectLst>
              <a:outerShdw sx="100000" sy="100000" kx="0" ky="0" algn="b" rotWithShape="0" blurRad="38100" dist="23000" dir="5400000">
                <a:srgbClr val="000000">
                  <a:alpha val="35000"/>
                </a:srgbClr>
              </a:outerShdw>
            </a:effectLst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145" name="線條"/>
            <p:cNvSpPr/>
            <p:nvPr/>
          </p:nvSpPr>
          <p:spPr>
            <a:xfrm>
              <a:off x="1826440" y="3527875"/>
              <a:ext cx="1000579" cy="556079"/>
            </a:xfrm>
            <a:prstGeom prst="line">
              <a:avLst/>
            </a:prstGeom>
            <a:noFill/>
            <a:ln w="25400" cap="rnd">
              <a:solidFill>
                <a:srgbClr val="F3CCA8"/>
              </a:solidFill>
              <a:custDash>
                <a:ds d="100000" sp="200000"/>
              </a:custDash>
              <a:round/>
              <a:tailEnd type="triangle" w="med" len="med"/>
            </a:ln>
            <a:effectLst>
              <a:outerShdw sx="100000" sy="100000" kx="0" ky="0" algn="b" rotWithShape="0" blurRad="38100" dist="23000" dir="5400000">
                <a:srgbClr val="000000">
                  <a:alpha val="35000"/>
                </a:srgbClr>
              </a:outerShdw>
            </a:effectLst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146" name="線條"/>
            <p:cNvSpPr/>
            <p:nvPr/>
          </p:nvSpPr>
          <p:spPr>
            <a:xfrm flipH="1">
              <a:off x="1250602" y="3625484"/>
              <a:ext cx="3" cy="789161"/>
            </a:xfrm>
            <a:prstGeom prst="line">
              <a:avLst/>
            </a:prstGeom>
            <a:noFill/>
            <a:ln w="25400" cap="rnd">
              <a:solidFill>
                <a:srgbClr val="F3CCA8"/>
              </a:solidFill>
              <a:custDash>
                <a:ds d="100000" sp="200000"/>
              </a:custDash>
              <a:round/>
              <a:tailEnd type="triangle" w="med" len="med"/>
            </a:ln>
            <a:effectLst>
              <a:outerShdw sx="100000" sy="100000" kx="0" ky="0" algn="b" rotWithShape="0" blurRad="38100" dist="23000" dir="5400000">
                <a:srgbClr val="000000">
                  <a:alpha val="35000"/>
                </a:srgbClr>
              </a:outerShdw>
            </a:effectLst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</p:grpSp>
      <p:grpSp>
        <p:nvGrpSpPr>
          <p:cNvPr id="154" name="群組"/>
          <p:cNvGrpSpPr/>
          <p:nvPr/>
        </p:nvGrpSpPr>
        <p:grpSpPr>
          <a:xfrm>
            <a:off x="1320799" y="3610578"/>
            <a:ext cx="2498629" cy="1950327"/>
            <a:chOff x="0" y="0"/>
            <a:chExt cx="2498627" cy="1950326"/>
          </a:xfrm>
        </p:grpSpPr>
        <p:sp>
          <p:nvSpPr>
            <p:cNvPr id="148" name="圓角矩形"/>
            <p:cNvSpPr/>
            <p:nvPr/>
          </p:nvSpPr>
          <p:spPr>
            <a:xfrm>
              <a:off x="-1" y="241755"/>
              <a:ext cx="1358210" cy="548639"/>
            </a:xfrm>
            <a:prstGeom prst="roundRect">
              <a:avLst>
                <a:gd name="adj" fmla="val 34722"/>
              </a:avLst>
            </a:prstGeom>
            <a:solidFill>
              <a:srgbClr val="FFFC79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38100" dist="23000" dir="5400000">
                <a:srgbClr val="000000">
                  <a:alpha val="35000"/>
                </a:srgbClr>
              </a:outerShdw>
            </a:effectLst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+mj-lt"/>
                  <a:ea typeface="+mj-ea"/>
                  <a:cs typeface="+mj-cs"/>
                  <a:sym typeface="Helvetica"/>
                </a:defRPr>
              </a:pPr>
            </a:p>
          </p:txBody>
        </p:sp>
        <p:sp>
          <p:nvSpPr>
            <p:cNvPr id="149" name="投資老師"/>
            <p:cNvSpPr txBox="1"/>
            <p:nvPr/>
          </p:nvSpPr>
          <p:spPr>
            <a:xfrm>
              <a:off x="169834" y="298905"/>
              <a:ext cx="1018537" cy="43433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8" tIns="45718" rIns="45718" bIns="45718" numCol="1" anchor="t">
              <a:spAutoFit/>
            </a:bodyPr>
            <a:lstStyle>
              <a:lvl1pPr>
                <a:defRPr>
                  <a:solidFill>
                    <a:srgbClr val="071757"/>
                  </a:solidFill>
                  <a:latin typeface="Noto Sans TC Regular"/>
                  <a:ea typeface="Noto Sans TC Regular"/>
                  <a:cs typeface="Noto Sans TC Regular"/>
                  <a:sym typeface="Noto Sans TC Regular"/>
                </a:defRPr>
              </a:lvl1pPr>
            </a:lstStyle>
            <a:p>
              <a:pPr/>
              <a:r>
                <a:t>投資老師</a:t>
              </a:r>
            </a:p>
          </p:txBody>
        </p:sp>
        <p:sp>
          <p:nvSpPr>
            <p:cNvPr id="150" name="圓角矩形"/>
            <p:cNvSpPr/>
            <p:nvPr/>
          </p:nvSpPr>
          <p:spPr>
            <a:xfrm>
              <a:off x="897466" y="1401688"/>
              <a:ext cx="1129609" cy="548639"/>
            </a:xfrm>
            <a:prstGeom prst="roundRect">
              <a:avLst>
                <a:gd name="adj" fmla="val 34722"/>
              </a:avLst>
            </a:prstGeom>
            <a:solidFill>
              <a:srgbClr val="FFFC79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38100" dist="23000" dir="5400000">
                <a:srgbClr val="000000">
                  <a:alpha val="35000"/>
                </a:srgbClr>
              </a:outerShdw>
            </a:effectLst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+mj-lt"/>
                  <a:ea typeface="+mj-ea"/>
                  <a:cs typeface="+mj-cs"/>
                  <a:sym typeface="Helvetica"/>
                </a:defRPr>
              </a:pPr>
            </a:p>
          </p:txBody>
        </p:sp>
        <p:sp>
          <p:nvSpPr>
            <p:cNvPr id="151" name="買外幣"/>
            <p:cNvSpPr txBox="1"/>
            <p:nvPr/>
          </p:nvSpPr>
          <p:spPr>
            <a:xfrm>
              <a:off x="1067301" y="1458838"/>
              <a:ext cx="789937" cy="43433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8" tIns="45718" rIns="45718" bIns="45718" numCol="1" anchor="t">
              <a:spAutoFit/>
            </a:bodyPr>
            <a:lstStyle>
              <a:lvl1pPr>
                <a:defRPr>
                  <a:solidFill>
                    <a:srgbClr val="071757"/>
                  </a:solidFill>
                  <a:latin typeface="Noto Sans TC Regular"/>
                  <a:ea typeface="Noto Sans TC Regular"/>
                  <a:cs typeface="Noto Sans TC Regular"/>
                  <a:sym typeface="Noto Sans TC Regular"/>
                </a:defRPr>
              </a:lvl1pPr>
            </a:lstStyle>
            <a:p>
              <a:pPr/>
              <a:r>
                <a:t>買外幣</a:t>
              </a:r>
            </a:p>
          </p:txBody>
        </p:sp>
        <p:sp>
          <p:nvSpPr>
            <p:cNvPr id="152" name="線條"/>
            <p:cNvSpPr/>
            <p:nvPr/>
          </p:nvSpPr>
          <p:spPr>
            <a:xfrm flipH="1">
              <a:off x="1752049" y="394950"/>
              <a:ext cx="746579" cy="746579"/>
            </a:xfrm>
            <a:prstGeom prst="line">
              <a:avLst/>
            </a:prstGeom>
            <a:noFill/>
            <a:ln w="25400" cap="rnd">
              <a:solidFill>
                <a:srgbClr val="FEFC8B"/>
              </a:solidFill>
              <a:custDash>
                <a:ds d="100000" sp="200000"/>
              </a:custDash>
              <a:round/>
              <a:tailEnd type="triangle" w="med" len="med"/>
            </a:ln>
            <a:effectLst>
              <a:outerShdw sx="100000" sy="100000" kx="0" ky="0" algn="b" rotWithShape="0" blurRad="38100" dist="23000" dir="5400000">
                <a:srgbClr val="000000">
                  <a:alpha val="35000"/>
                </a:srgbClr>
              </a:outerShdw>
            </a:effectLst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153" name="線條"/>
            <p:cNvSpPr/>
            <p:nvPr/>
          </p:nvSpPr>
          <p:spPr>
            <a:xfrm flipH="1">
              <a:off x="1461229" y="-1"/>
              <a:ext cx="864156" cy="401508"/>
            </a:xfrm>
            <a:prstGeom prst="line">
              <a:avLst/>
            </a:prstGeom>
            <a:noFill/>
            <a:ln w="25400" cap="rnd">
              <a:solidFill>
                <a:srgbClr val="FEFC8B"/>
              </a:solidFill>
              <a:custDash>
                <a:ds d="100000" sp="200000"/>
              </a:custDash>
              <a:round/>
              <a:tailEnd type="triangle" w="med" len="med"/>
            </a:ln>
            <a:effectLst>
              <a:outerShdw sx="100000" sy="100000" kx="0" ky="0" algn="b" rotWithShape="0" blurRad="38100" dist="23000" dir="5400000">
                <a:srgbClr val="000000">
                  <a:alpha val="35000"/>
                </a:srgbClr>
              </a:outerShdw>
            </a:effectLst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</p:grpSp>
      <p:grpSp>
        <p:nvGrpSpPr>
          <p:cNvPr id="161" name="群組"/>
          <p:cNvGrpSpPr/>
          <p:nvPr/>
        </p:nvGrpSpPr>
        <p:grpSpPr>
          <a:xfrm>
            <a:off x="1388532" y="1524000"/>
            <a:ext cx="2507137" cy="1615438"/>
            <a:chOff x="0" y="0"/>
            <a:chExt cx="2507136" cy="1615437"/>
          </a:xfrm>
        </p:grpSpPr>
        <p:sp>
          <p:nvSpPr>
            <p:cNvPr id="155" name="圓角矩形"/>
            <p:cNvSpPr/>
            <p:nvPr/>
          </p:nvSpPr>
          <p:spPr>
            <a:xfrm>
              <a:off x="651933" y="0"/>
              <a:ext cx="1129609" cy="548638"/>
            </a:xfrm>
            <a:prstGeom prst="roundRect">
              <a:avLst>
                <a:gd name="adj" fmla="val 34722"/>
              </a:avLst>
            </a:prstGeom>
            <a:solidFill>
              <a:srgbClr val="A5D5E2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38100" dist="23000" dir="5400000">
                <a:srgbClr val="000000">
                  <a:alpha val="35000"/>
                </a:srgbClr>
              </a:outerShdw>
            </a:effectLst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+mj-lt"/>
                  <a:ea typeface="+mj-ea"/>
                  <a:cs typeface="+mj-cs"/>
                  <a:sym typeface="Helvetica"/>
                </a:defRPr>
              </a:pPr>
            </a:p>
          </p:txBody>
        </p:sp>
        <p:sp>
          <p:nvSpPr>
            <p:cNvPr id="156" name="交易商"/>
            <p:cNvSpPr txBox="1"/>
            <p:nvPr/>
          </p:nvSpPr>
          <p:spPr>
            <a:xfrm>
              <a:off x="821767" y="57150"/>
              <a:ext cx="789937" cy="43433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8" tIns="45718" rIns="45718" bIns="45718" numCol="1" anchor="t">
              <a:spAutoFit/>
            </a:bodyPr>
            <a:lstStyle>
              <a:lvl1pPr>
                <a:defRPr>
                  <a:solidFill>
                    <a:srgbClr val="071757"/>
                  </a:solidFill>
                  <a:latin typeface="Noto Sans TC Regular"/>
                  <a:ea typeface="Noto Sans TC Regular"/>
                  <a:cs typeface="Noto Sans TC Regular"/>
                  <a:sym typeface="Noto Sans TC Regular"/>
                </a:defRPr>
              </a:lvl1pPr>
            </a:lstStyle>
            <a:p>
              <a:pPr/>
              <a:r>
                <a:t>交易商</a:t>
              </a:r>
            </a:p>
          </p:txBody>
        </p:sp>
        <p:sp>
          <p:nvSpPr>
            <p:cNvPr id="157" name="圓角矩形"/>
            <p:cNvSpPr/>
            <p:nvPr/>
          </p:nvSpPr>
          <p:spPr>
            <a:xfrm>
              <a:off x="0" y="1066800"/>
              <a:ext cx="1358209" cy="548638"/>
            </a:xfrm>
            <a:prstGeom prst="roundRect">
              <a:avLst>
                <a:gd name="adj" fmla="val 34722"/>
              </a:avLst>
            </a:prstGeom>
            <a:solidFill>
              <a:srgbClr val="A5D5E2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38100" dist="23000" dir="5400000">
                <a:srgbClr val="000000">
                  <a:alpha val="35000"/>
                </a:srgbClr>
              </a:outerShdw>
            </a:effectLst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+mj-lt"/>
                  <a:ea typeface="+mj-ea"/>
                  <a:cs typeface="+mj-cs"/>
                  <a:sym typeface="Helvetica"/>
                </a:defRPr>
              </a:pPr>
            </a:p>
          </p:txBody>
        </p:sp>
        <p:sp>
          <p:nvSpPr>
            <p:cNvPr id="158" name="監管機構"/>
            <p:cNvSpPr txBox="1"/>
            <p:nvPr/>
          </p:nvSpPr>
          <p:spPr>
            <a:xfrm>
              <a:off x="169834" y="1123950"/>
              <a:ext cx="1018537" cy="43433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8" tIns="45718" rIns="45718" bIns="45718" numCol="1" anchor="t">
              <a:spAutoFit/>
            </a:bodyPr>
            <a:lstStyle>
              <a:lvl1pPr>
                <a:defRPr>
                  <a:solidFill>
                    <a:srgbClr val="071757"/>
                  </a:solidFill>
                  <a:latin typeface="Noto Sans TC Regular"/>
                  <a:ea typeface="Noto Sans TC Regular"/>
                  <a:cs typeface="Noto Sans TC Regular"/>
                  <a:sym typeface="Noto Sans TC Regular"/>
                </a:defRPr>
              </a:lvl1pPr>
            </a:lstStyle>
            <a:p>
              <a:pPr/>
              <a:r>
                <a:t>監管機構</a:t>
              </a:r>
            </a:p>
          </p:txBody>
        </p:sp>
        <p:sp>
          <p:nvSpPr>
            <p:cNvPr id="159" name="線條"/>
            <p:cNvSpPr/>
            <p:nvPr/>
          </p:nvSpPr>
          <p:spPr>
            <a:xfrm flipH="1" flipV="1">
              <a:off x="1475700" y="1331816"/>
              <a:ext cx="767480" cy="232832"/>
            </a:xfrm>
            <a:prstGeom prst="line">
              <a:avLst/>
            </a:prstGeom>
            <a:noFill/>
            <a:ln w="25400" cap="rnd">
              <a:solidFill>
                <a:srgbClr val="AFD4E0"/>
              </a:solidFill>
              <a:custDash>
                <a:ds d="100000" sp="200000"/>
              </a:custDash>
              <a:round/>
              <a:tailEnd type="triangle" w="med" len="med"/>
            </a:ln>
            <a:effectLst>
              <a:outerShdw sx="100000" sy="100000" kx="0" ky="0" algn="b" rotWithShape="0" blurRad="38100" dist="23000" dir="5400000">
                <a:srgbClr val="000000">
                  <a:alpha val="35000"/>
                </a:srgbClr>
              </a:outerShdw>
            </a:effectLst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160" name="線條"/>
            <p:cNvSpPr/>
            <p:nvPr/>
          </p:nvSpPr>
          <p:spPr>
            <a:xfrm flipH="1" flipV="1">
              <a:off x="1978508" y="433159"/>
              <a:ext cx="528629" cy="718011"/>
            </a:xfrm>
            <a:prstGeom prst="line">
              <a:avLst/>
            </a:prstGeom>
            <a:noFill/>
            <a:ln w="25400" cap="rnd">
              <a:solidFill>
                <a:srgbClr val="AFD4E0"/>
              </a:solidFill>
              <a:custDash>
                <a:ds d="100000" sp="200000"/>
              </a:custDash>
              <a:round/>
              <a:tailEnd type="triangle" w="med" len="med"/>
            </a:ln>
            <a:effectLst>
              <a:outerShdw sx="100000" sy="100000" kx="0" ky="0" algn="b" rotWithShape="0" blurRad="38100" dist="23000" dir="5400000">
                <a:srgbClr val="000000">
                  <a:alpha val="35000"/>
                </a:srgbClr>
              </a:outerShdw>
            </a:effectLst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01195B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別人...…"/>
          <p:cNvSpPr txBox="1"/>
          <p:nvPr/>
        </p:nvSpPr>
        <p:spPr>
          <a:xfrm>
            <a:off x="1979931" y="1503679"/>
            <a:ext cx="5184137" cy="38506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cap="all" sz="10000">
                <a:solidFill>
                  <a:srgbClr val="FFFFFF"/>
                </a:solidFill>
                <a:latin typeface="Noto Sans TC Black"/>
                <a:ea typeface="Noto Sans TC Black"/>
                <a:cs typeface="Noto Sans TC Black"/>
                <a:sym typeface="Noto Sans TC Black"/>
              </a:defRPr>
            </a:pPr>
            <a:r>
              <a:t>別人...</a:t>
            </a:r>
          </a:p>
          <a:p>
            <a:pPr>
              <a:defRPr cap="all" sz="10000">
                <a:solidFill>
                  <a:srgbClr val="FFFFFF"/>
                </a:solidFill>
                <a:latin typeface="Noto Sans TC Black"/>
                <a:ea typeface="Noto Sans TC Black"/>
                <a:cs typeface="Noto Sans TC Black"/>
                <a:sym typeface="Noto Sans TC Black"/>
              </a:defRPr>
            </a:pPr>
            <a:r>
              <a:t>在做什麼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